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6"/>
  </p:notesMasterIdLst>
  <p:handoutMasterIdLst>
    <p:handoutMasterId r:id="rId17"/>
  </p:handoutMasterIdLst>
  <p:sldIdLst>
    <p:sldId id="535" r:id="rId2"/>
    <p:sldId id="539" r:id="rId3"/>
    <p:sldId id="537" r:id="rId4"/>
    <p:sldId id="538" r:id="rId5"/>
    <p:sldId id="536" r:id="rId6"/>
    <p:sldId id="417" r:id="rId7"/>
    <p:sldId id="468" r:id="rId8"/>
    <p:sldId id="469" r:id="rId9"/>
    <p:sldId id="487" r:id="rId10"/>
    <p:sldId id="491" r:id="rId11"/>
    <p:sldId id="501" r:id="rId12"/>
    <p:sldId id="503" r:id="rId13"/>
    <p:sldId id="486" r:id="rId14"/>
    <p:sldId id="540" r:id="rId15"/>
  </p:sldIdLst>
  <p:sldSz cx="9144000" cy="6858000" type="screen4x3"/>
  <p:notesSz cx="6861175"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0000"/>
    <a:srgbClr val="CCFFCC"/>
    <a:srgbClr val="DEBDFF"/>
    <a:srgbClr val="006600"/>
    <a:srgbClr val="000066"/>
    <a:srgbClr val="CB97FF"/>
    <a:srgbClr val="F3F3F3"/>
    <a:srgbClr val="F7F7F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7" autoAdjust="0"/>
    <p:restoredTop sz="93217" autoAdjust="0"/>
  </p:normalViewPr>
  <p:slideViewPr>
    <p:cSldViewPr>
      <p:cViewPr>
        <p:scale>
          <a:sx n="114" d="100"/>
          <a:sy n="114" d="100"/>
        </p:scale>
        <p:origin x="-1554" y="84"/>
      </p:cViewPr>
      <p:guideLst>
        <p:guide orient="horz" pos="2160"/>
        <p:guide pos="2880"/>
      </p:guideLst>
    </p:cSldViewPr>
  </p:slideViewPr>
  <p:outlineViewPr>
    <p:cViewPr>
      <p:scale>
        <a:sx n="33" d="100"/>
        <a:sy n="33" d="100"/>
      </p:scale>
      <p:origin x="0" y="10718"/>
    </p:cViewPr>
  </p:outlineViewPr>
  <p:notesTextViewPr>
    <p:cViewPr>
      <p:scale>
        <a:sx n="1" d="1"/>
        <a:sy n="1" d="1"/>
      </p:scale>
      <p:origin x="0" y="0"/>
    </p:cViewPr>
  </p:notesTextViewPr>
  <p:sorterViewPr>
    <p:cViewPr>
      <p:scale>
        <a:sx n="100" d="100"/>
        <a:sy n="100" d="100"/>
      </p:scale>
      <p:origin x="0" y="1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176" cy="461325"/>
          </a:xfrm>
          <a:prstGeom prst="rect">
            <a:avLst/>
          </a:prstGeom>
        </p:spPr>
        <p:txBody>
          <a:bodyPr vert="horz" lIns="90160" tIns="45080" rIns="90160" bIns="45080" rtlCol="0"/>
          <a:lstStyle>
            <a:lvl1pPr algn="l">
              <a:defRPr sz="1200"/>
            </a:lvl1pPr>
          </a:lstStyle>
          <a:p>
            <a:endParaRPr lang="en-US" dirty="0"/>
          </a:p>
        </p:txBody>
      </p:sp>
      <p:sp>
        <p:nvSpPr>
          <p:cNvPr id="3" name="Date Placeholder 2"/>
          <p:cNvSpPr>
            <a:spLocks noGrp="1"/>
          </p:cNvSpPr>
          <p:nvPr>
            <p:ph type="dt" sz="quarter" idx="1"/>
          </p:nvPr>
        </p:nvSpPr>
        <p:spPr>
          <a:xfrm>
            <a:off x="3886412" y="0"/>
            <a:ext cx="2973176" cy="461325"/>
          </a:xfrm>
          <a:prstGeom prst="rect">
            <a:avLst/>
          </a:prstGeom>
        </p:spPr>
        <p:txBody>
          <a:bodyPr vert="horz" lIns="90160" tIns="45080" rIns="90160" bIns="45080" rtlCol="0"/>
          <a:lstStyle>
            <a:lvl1pPr algn="r">
              <a:defRPr sz="1200"/>
            </a:lvl1pPr>
          </a:lstStyle>
          <a:p>
            <a:fld id="{E6208BA9-8916-4275-A9A0-8B264FA57056}" type="datetimeFigureOut">
              <a:rPr lang="en-US" smtClean="0"/>
              <a:pPr/>
              <a:t>4/5/2017</a:t>
            </a:fld>
            <a:endParaRPr lang="en-US" dirty="0"/>
          </a:p>
        </p:txBody>
      </p:sp>
      <p:sp>
        <p:nvSpPr>
          <p:cNvPr id="4" name="Footer Placeholder 3"/>
          <p:cNvSpPr>
            <a:spLocks noGrp="1"/>
          </p:cNvSpPr>
          <p:nvPr>
            <p:ph type="ftr" sz="quarter" idx="2"/>
          </p:nvPr>
        </p:nvSpPr>
        <p:spPr>
          <a:xfrm>
            <a:off x="0" y="8757302"/>
            <a:ext cx="2973176" cy="461325"/>
          </a:xfrm>
          <a:prstGeom prst="rect">
            <a:avLst/>
          </a:prstGeom>
        </p:spPr>
        <p:txBody>
          <a:bodyPr vert="horz" lIns="90160" tIns="45080" rIns="90160" bIns="450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6412" y="8757302"/>
            <a:ext cx="2973176" cy="461325"/>
          </a:xfrm>
          <a:prstGeom prst="rect">
            <a:avLst/>
          </a:prstGeom>
        </p:spPr>
        <p:txBody>
          <a:bodyPr vert="horz" lIns="90160" tIns="45080" rIns="90160" bIns="45080" rtlCol="0" anchor="b"/>
          <a:lstStyle>
            <a:lvl1pPr algn="r">
              <a:defRPr sz="1200"/>
            </a:lvl1pPr>
          </a:lstStyle>
          <a:p>
            <a:fld id="{D06FAC17-CFDB-46E4-BE1A-C7BD4A489E22}" type="slidenum">
              <a:rPr lang="en-US" smtClean="0"/>
              <a:pPr/>
              <a:t>‹#›</a:t>
            </a:fld>
            <a:endParaRPr lang="en-US" dirty="0"/>
          </a:p>
        </p:txBody>
      </p:sp>
    </p:spTree>
    <p:extLst>
      <p:ext uri="{BB962C8B-B14F-4D97-AF65-F5344CB8AC3E}">
        <p14:creationId xmlns:p14="http://schemas.microsoft.com/office/powerpoint/2010/main" val="1915174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176" cy="461010"/>
          </a:xfrm>
          <a:prstGeom prst="rect">
            <a:avLst/>
          </a:prstGeom>
        </p:spPr>
        <p:txBody>
          <a:bodyPr vert="horz" lIns="91873" tIns="45936" rIns="91873" bIns="45936" rtlCol="0"/>
          <a:lstStyle>
            <a:lvl1pPr algn="l">
              <a:defRPr sz="1200"/>
            </a:lvl1pPr>
          </a:lstStyle>
          <a:p>
            <a:endParaRPr lang="en-US" dirty="0"/>
          </a:p>
        </p:txBody>
      </p:sp>
      <p:sp>
        <p:nvSpPr>
          <p:cNvPr id="3" name="Date Placeholder 2"/>
          <p:cNvSpPr>
            <a:spLocks noGrp="1"/>
          </p:cNvSpPr>
          <p:nvPr>
            <p:ph type="dt" idx="1"/>
          </p:nvPr>
        </p:nvSpPr>
        <p:spPr>
          <a:xfrm>
            <a:off x="3886412" y="0"/>
            <a:ext cx="2973176" cy="461010"/>
          </a:xfrm>
          <a:prstGeom prst="rect">
            <a:avLst/>
          </a:prstGeom>
        </p:spPr>
        <p:txBody>
          <a:bodyPr vert="horz" lIns="91873" tIns="45936" rIns="91873" bIns="45936" rtlCol="0"/>
          <a:lstStyle>
            <a:lvl1pPr algn="r">
              <a:defRPr sz="1200"/>
            </a:lvl1pPr>
          </a:lstStyle>
          <a:p>
            <a:fld id="{FFEB20D2-F632-4F1B-949C-CDDC822C7708}" type="datetimeFigureOut">
              <a:rPr lang="en-US" smtClean="0"/>
              <a:pPr/>
              <a:t>4/5/2017</a:t>
            </a:fld>
            <a:endParaRPr lang="en-US" dirty="0"/>
          </a:p>
        </p:txBody>
      </p:sp>
      <p:sp>
        <p:nvSpPr>
          <p:cNvPr id="4" name="Slide Image Placeholder 3"/>
          <p:cNvSpPr>
            <a:spLocks noGrp="1" noRot="1" noChangeAspect="1"/>
          </p:cNvSpPr>
          <p:nvPr>
            <p:ph type="sldImg" idx="2"/>
          </p:nvPr>
        </p:nvSpPr>
        <p:spPr>
          <a:xfrm>
            <a:off x="1125538" y="690563"/>
            <a:ext cx="4610100" cy="3457575"/>
          </a:xfrm>
          <a:prstGeom prst="rect">
            <a:avLst/>
          </a:prstGeom>
          <a:noFill/>
          <a:ln w="12700">
            <a:solidFill>
              <a:prstClr val="black"/>
            </a:solidFill>
          </a:ln>
        </p:spPr>
        <p:txBody>
          <a:bodyPr vert="horz" lIns="91873" tIns="45936" rIns="91873" bIns="45936" rtlCol="0" anchor="ctr"/>
          <a:lstStyle/>
          <a:p>
            <a:endParaRPr lang="en-US" dirty="0"/>
          </a:p>
        </p:txBody>
      </p:sp>
      <p:sp>
        <p:nvSpPr>
          <p:cNvPr id="5" name="Notes Placeholder 4"/>
          <p:cNvSpPr>
            <a:spLocks noGrp="1"/>
          </p:cNvSpPr>
          <p:nvPr>
            <p:ph type="body" sz="quarter" idx="3"/>
          </p:nvPr>
        </p:nvSpPr>
        <p:spPr>
          <a:xfrm>
            <a:off x="686118" y="4379596"/>
            <a:ext cx="5488940" cy="4149090"/>
          </a:xfrm>
          <a:prstGeom prst="rect">
            <a:avLst/>
          </a:prstGeom>
        </p:spPr>
        <p:txBody>
          <a:bodyPr vert="horz" lIns="91873" tIns="45936" rIns="91873" bIns="459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2973176" cy="461010"/>
          </a:xfrm>
          <a:prstGeom prst="rect">
            <a:avLst/>
          </a:prstGeom>
        </p:spPr>
        <p:txBody>
          <a:bodyPr vert="horz" lIns="91873" tIns="45936" rIns="91873" bIns="4593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6412" y="8757590"/>
            <a:ext cx="2973176" cy="461010"/>
          </a:xfrm>
          <a:prstGeom prst="rect">
            <a:avLst/>
          </a:prstGeom>
        </p:spPr>
        <p:txBody>
          <a:bodyPr vert="horz" lIns="91873" tIns="45936" rIns="91873" bIns="45936" rtlCol="0" anchor="b"/>
          <a:lstStyle>
            <a:lvl1pPr algn="r">
              <a:defRPr sz="1200"/>
            </a:lvl1pPr>
          </a:lstStyle>
          <a:p>
            <a:fld id="{21381DCA-4C2B-4832-AA0D-18B2C30C1897}" type="slidenum">
              <a:rPr lang="en-US" smtClean="0"/>
              <a:pPr/>
              <a:t>‹#›</a:t>
            </a:fld>
            <a:endParaRPr lang="en-US" dirty="0"/>
          </a:p>
        </p:txBody>
      </p:sp>
    </p:spTree>
    <p:extLst>
      <p:ext uri="{BB962C8B-B14F-4D97-AF65-F5344CB8AC3E}">
        <p14:creationId xmlns:p14="http://schemas.microsoft.com/office/powerpoint/2010/main" val="4206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81DCA-4C2B-4832-AA0D-18B2C30C1897}" type="slidenum">
              <a:rPr lang="en-US" smtClean="0"/>
              <a:pPr/>
              <a:t>5</a:t>
            </a:fld>
            <a:endParaRPr lang="en-US" dirty="0"/>
          </a:p>
        </p:txBody>
      </p:sp>
    </p:spTree>
    <p:extLst>
      <p:ext uri="{BB962C8B-B14F-4D97-AF65-F5344CB8AC3E}">
        <p14:creationId xmlns:p14="http://schemas.microsoft.com/office/powerpoint/2010/main" val="133097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81DCA-4C2B-4832-AA0D-18B2C30C1897}" type="slidenum">
              <a:rPr lang="en-US" smtClean="0"/>
              <a:pPr/>
              <a:t>9</a:t>
            </a:fld>
            <a:endParaRPr lang="en-US" dirty="0"/>
          </a:p>
        </p:txBody>
      </p:sp>
    </p:spTree>
    <p:extLst>
      <p:ext uri="{BB962C8B-B14F-4D97-AF65-F5344CB8AC3E}">
        <p14:creationId xmlns:p14="http://schemas.microsoft.com/office/powerpoint/2010/main" val="168883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81DCA-4C2B-4832-AA0D-18B2C30C1897}" type="slidenum">
              <a:rPr lang="en-US" smtClean="0"/>
              <a:pPr/>
              <a:t>10</a:t>
            </a:fld>
            <a:endParaRPr lang="en-US" dirty="0"/>
          </a:p>
        </p:txBody>
      </p:sp>
    </p:spTree>
    <p:extLst>
      <p:ext uri="{BB962C8B-B14F-4D97-AF65-F5344CB8AC3E}">
        <p14:creationId xmlns:p14="http://schemas.microsoft.com/office/powerpoint/2010/main" val="70691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81DCA-4C2B-4832-AA0D-18B2C30C1897}" type="slidenum">
              <a:rPr lang="en-US" smtClean="0"/>
              <a:pPr/>
              <a:t>11</a:t>
            </a:fld>
            <a:endParaRPr lang="en-US" dirty="0"/>
          </a:p>
        </p:txBody>
      </p:sp>
    </p:spTree>
    <p:extLst>
      <p:ext uri="{BB962C8B-B14F-4D97-AF65-F5344CB8AC3E}">
        <p14:creationId xmlns:p14="http://schemas.microsoft.com/office/powerpoint/2010/main" val="70691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81DCA-4C2B-4832-AA0D-18B2C30C1897}" type="slidenum">
              <a:rPr lang="en-US" smtClean="0"/>
              <a:pPr/>
              <a:t>12</a:t>
            </a:fld>
            <a:endParaRPr lang="en-US" dirty="0"/>
          </a:p>
        </p:txBody>
      </p:sp>
    </p:spTree>
    <p:extLst>
      <p:ext uri="{BB962C8B-B14F-4D97-AF65-F5344CB8AC3E}">
        <p14:creationId xmlns:p14="http://schemas.microsoft.com/office/powerpoint/2010/main" val="70691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249092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808080"/>
                </a:solidFill>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solidFill>
            <a:schemeClr val="bg2">
              <a:lumMod val="40000"/>
              <a:lumOff val="60000"/>
            </a:schemeClr>
          </a:solidFill>
          <a:ln w="50800" cap="flat" cmpd="sng" algn="ctr">
            <a:solidFill>
              <a:schemeClr val="bg2"/>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80808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Box 4"/>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333688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Box 2"/>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30361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rgbClr val="808080"/>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80808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0974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p:nvCxnSpPr>
        <p:spPr bwMode="auto">
          <a:xfrm>
            <a:off x="838200" y="2362200"/>
            <a:ext cx="76200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chemeClr val="bg2"/>
                </a:solidFi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685800"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Box 4"/>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29068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808080"/>
                </a:solidFill>
                <a:latin typeface="Trebuchet MS"/>
                <a:cs typeface="Trebuchet MS"/>
              </a:defRPr>
            </a:lvl1pPr>
            <a:lvl2pPr>
              <a:buClr>
                <a:srgbClr val="ECD63F"/>
              </a:buClr>
              <a:defRPr b="0" i="0">
                <a:solidFill>
                  <a:srgbClr val="808080"/>
                </a:solidFill>
                <a:latin typeface="Trebuchet MS"/>
                <a:cs typeface="Trebuchet MS"/>
              </a:defRPr>
            </a:lvl2pPr>
            <a:lvl3pPr>
              <a:buClr>
                <a:srgbClr val="ECD63F"/>
              </a:buClr>
              <a:defRPr b="0" i="0">
                <a:solidFill>
                  <a:srgbClr val="808080"/>
                </a:solidFill>
                <a:latin typeface="Trebuchet MS"/>
                <a:cs typeface="Trebuchet MS"/>
              </a:defRPr>
            </a:lvl3pPr>
            <a:lvl4pPr>
              <a:buClr>
                <a:srgbClr val="ECD63F"/>
              </a:buClr>
              <a:defRPr b="0" i="0">
                <a:solidFill>
                  <a:srgbClr val="808080"/>
                </a:solidFill>
                <a:latin typeface="Trebuchet MS"/>
                <a:cs typeface="Trebuchet MS"/>
              </a:defRPr>
            </a:lvl4pPr>
            <a:lvl5pPr>
              <a:defRPr b="0" i="1">
                <a:solidFill>
                  <a:srgbClr val="80808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389452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808080"/>
                </a:solidFill>
                <a:latin typeface="Trebuchet MS"/>
                <a:cs typeface="Trebuchet MS"/>
              </a:defRPr>
            </a:lvl1pPr>
            <a:lvl2pPr>
              <a:buClr>
                <a:srgbClr val="1C6CB5"/>
              </a:buClr>
              <a:buFont typeface="Arial"/>
              <a:buChar char="•"/>
              <a:defRPr sz="2400" b="0" i="0">
                <a:solidFill>
                  <a:srgbClr val="808080"/>
                </a:solidFill>
                <a:latin typeface="Trebuchet MS"/>
                <a:cs typeface="Trebuchet MS"/>
              </a:defRPr>
            </a:lvl2pPr>
            <a:lvl3pPr>
              <a:buClr>
                <a:srgbClr val="1C6CB5"/>
              </a:buClr>
              <a:buFont typeface="Arial"/>
              <a:buChar char="•"/>
              <a:defRPr sz="2000" b="0" i="0">
                <a:solidFill>
                  <a:srgbClr val="808080"/>
                </a:solidFill>
                <a:latin typeface="Trebuchet MS"/>
                <a:cs typeface="Trebuchet MS"/>
              </a:defRPr>
            </a:lvl3pPr>
            <a:lvl4pPr>
              <a:buClr>
                <a:srgbClr val="1C6CB5"/>
              </a:buClr>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808080"/>
                </a:solidFill>
                <a:latin typeface="Trebuchet MS"/>
                <a:cs typeface="Trebuchet MS"/>
              </a:defRPr>
            </a:lvl1pPr>
            <a:lvl2pPr>
              <a:buClr>
                <a:srgbClr val="1C6CB5"/>
              </a:buClr>
              <a:buFont typeface="Arial"/>
              <a:buChar char="•"/>
              <a:defRPr sz="2400" b="0" i="0">
                <a:solidFill>
                  <a:srgbClr val="808080"/>
                </a:solidFill>
                <a:latin typeface="Trebuchet MS"/>
                <a:cs typeface="Trebuchet MS"/>
              </a:defRPr>
            </a:lvl2pPr>
            <a:lvl3pPr>
              <a:buClr>
                <a:srgbClr val="1C6CB5"/>
              </a:buClr>
              <a:buFont typeface="Arial"/>
              <a:buChar char="•"/>
              <a:defRPr sz="2000" b="0" i="0">
                <a:solidFill>
                  <a:srgbClr val="808080"/>
                </a:solidFill>
                <a:latin typeface="Trebuchet MS"/>
                <a:cs typeface="Trebuchet MS"/>
              </a:defRPr>
            </a:lvl3pPr>
            <a:lvl4pPr>
              <a:buClr>
                <a:srgbClr val="1C6CB5"/>
              </a:buClr>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87235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409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1"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chemeClr val="bg2"/>
                </a:solidFill>
                <a:latin typeface="Trebuchet MS"/>
                <a:cs typeface="Trebuchet MS"/>
              </a:defRPr>
            </a:lvl1pPr>
            <a:lvl2pPr>
              <a:buClr>
                <a:srgbClr val="ECD63F"/>
              </a:buClr>
              <a:buFont typeface="Arial"/>
              <a:buChar char="•"/>
              <a:defRPr sz="2000" b="0" i="0">
                <a:solidFill>
                  <a:schemeClr val="bg2"/>
                </a:solidFill>
                <a:latin typeface="Trebuchet MS"/>
                <a:cs typeface="Trebuchet MS"/>
              </a:defRPr>
            </a:lvl2pPr>
            <a:lvl3pPr>
              <a:buClr>
                <a:srgbClr val="ECD63F"/>
              </a:buClr>
              <a:buFont typeface="Arial"/>
              <a:buChar char="•"/>
              <a:defRPr sz="1800" b="0" i="0">
                <a:solidFill>
                  <a:schemeClr val="bg2"/>
                </a:solidFill>
                <a:latin typeface="Trebuchet MS"/>
                <a:cs typeface="Trebuchet MS"/>
              </a:defRPr>
            </a:lvl3pPr>
            <a:lvl4pPr>
              <a:buClr>
                <a:srgbClr val="ECD63F"/>
              </a:buClr>
              <a:buFont typeface="Arial"/>
              <a:buChar char="•"/>
              <a:defRPr sz="1600" b="0" i="0">
                <a:solidFill>
                  <a:schemeClr val="bg2"/>
                </a:solidFill>
                <a:latin typeface="Trebuchet MS"/>
                <a:cs typeface="Trebuchet MS"/>
              </a:defRPr>
            </a:lvl4pPr>
            <a:lvl5pPr>
              <a:buClr>
                <a:srgbClr val="ECD63F"/>
              </a:buClr>
              <a:buFontTx/>
              <a:buNone/>
              <a:defRPr sz="1600" b="0" i="1">
                <a:solidFill>
                  <a:schemeClr val="bg2"/>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1"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chemeClr val="bg2"/>
                </a:solidFill>
              </a:defRPr>
            </a:lvl1pPr>
            <a:lvl2pPr>
              <a:buClr>
                <a:srgbClr val="ECD63F"/>
              </a:buClr>
              <a:buFont typeface="Arial"/>
              <a:buChar char="•"/>
              <a:defRPr sz="2000">
                <a:solidFill>
                  <a:schemeClr val="bg2"/>
                </a:solidFill>
              </a:defRPr>
            </a:lvl2pPr>
            <a:lvl3pPr>
              <a:buClr>
                <a:srgbClr val="ECD63F"/>
              </a:buClr>
              <a:buFont typeface="Arial"/>
              <a:buChar char="•"/>
              <a:defRPr sz="1800">
                <a:solidFill>
                  <a:schemeClr val="bg2"/>
                </a:solidFill>
              </a:defRPr>
            </a:lvl3pPr>
            <a:lvl4pPr>
              <a:buClr>
                <a:srgbClr val="ECD63F"/>
              </a:buClr>
              <a:buFont typeface="Arial"/>
              <a:buChar char="•"/>
              <a:defRPr sz="1600">
                <a:solidFill>
                  <a:schemeClr val="bg2"/>
                </a:solidFill>
              </a:defRPr>
            </a:lvl4pPr>
            <a:lvl5pPr>
              <a:buClr>
                <a:srgbClr val="ECD63F"/>
              </a:buClr>
              <a:buFontTx/>
              <a:buNone/>
              <a:defRPr sz="1600" i="1">
                <a:solidFill>
                  <a:schemeClr val="bg2"/>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329530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D5C139"/>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808080"/>
                </a:solidFill>
                <a:latin typeface="Georgia"/>
                <a:cs typeface="Georgia"/>
              </a:defRPr>
            </a:lvl1pPr>
            <a:lvl2pPr>
              <a:buClr>
                <a:srgbClr val="ECD63F"/>
              </a:buClr>
              <a:buFont typeface="Arial"/>
              <a:buChar char="•"/>
              <a:defRPr sz="2800" b="0" i="0">
                <a:solidFill>
                  <a:srgbClr val="808080"/>
                </a:solidFill>
                <a:latin typeface="Trebuchet MS"/>
                <a:cs typeface="Trebuchet MS"/>
              </a:defRPr>
            </a:lvl2pPr>
            <a:lvl3pPr>
              <a:buClr>
                <a:srgbClr val="ECD63F"/>
              </a:buClr>
              <a:buFont typeface="Arial"/>
              <a:buChar char="•"/>
              <a:defRPr sz="2400" b="0" i="0">
                <a:solidFill>
                  <a:srgbClr val="808080"/>
                </a:solidFill>
                <a:latin typeface="Trebuchet MS"/>
                <a:cs typeface="Trebuchet MS"/>
              </a:defRPr>
            </a:lvl3pPr>
            <a:lvl4pPr>
              <a:buClr>
                <a:srgbClr val="ECD63F"/>
              </a:buClr>
              <a:buFont typeface="Arial"/>
              <a:buChar char="•"/>
              <a:defRPr sz="2000" b="0" i="0">
                <a:solidFill>
                  <a:srgbClr val="808080"/>
                </a:solidFill>
                <a:latin typeface="Trebuchet MS"/>
                <a:cs typeface="Trebuchet MS"/>
              </a:defRPr>
            </a:lvl4pPr>
            <a:lvl5pPr>
              <a:buClr>
                <a:srgbClr val="ECD63F"/>
              </a:buClr>
              <a:buFontTx/>
              <a:buNone/>
              <a:defRPr sz="2000" b="0" i="1">
                <a:solidFill>
                  <a:srgbClr val="808080"/>
                </a:solidFill>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80808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Box 4"/>
          <p:cNvSpPr txBox="1"/>
          <p:nvPr/>
        </p:nvSpPr>
        <p:spPr>
          <a:xfrm>
            <a:off x="0" y="6550223"/>
            <a:ext cx="762000" cy="307777"/>
          </a:xfrm>
          <a:prstGeom prst="rect">
            <a:avLst/>
          </a:prstGeom>
          <a:noFill/>
        </p:spPr>
        <p:txBody>
          <a:bodyPr wrap="square" rtlCol="0">
            <a:spAutoFit/>
          </a:bodyPr>
          <a:lstStyle/>
          <a:p>
            <a:pPr eaLnBrk="0" fontAlgn="base" hangingPunct="0">
              <a:spcBef>
                <a:spcPct val="0"/>
              </a:spcBef>
              <a:spcAft>
                <a:spcPct val="0"/>
              </a:spcAft>
            </a:pPr>
            <a:fld id="{DC5C86D8-C2C6-4E58-84AF-44D0D27FF4C8}" type="slidenum">
              <a:rPr lang="en-US" sz="1400">
                <a:solidFill>
                  <a:srgbClr val="333399"/>
                </a:solidFill>
                <a:ea typeface="ＭＳ Ｐゴシック" pitchFamily="-123" charset="-128"/>
              </a:rPr>
              <a:pPr eaLnBrk="0" fontAlgn="base" hangingPunct="0">
                <a:spcBef>
                  <a:spcPct val="0"/>
                </a:spcBef>
                <a:spcAft>
                  <a:spcPct val="0"/>
                </a:spcAft>
              </a:pPr>
              <a:t>‹#›</a:t>
            </a:fld>
            <a:endParaRPr lang="en-US" sz="1400" dirty="0">
              <a:solidFill>
                <a:srgbClr val="333399"/>
              </a:solidFill>
              <a:ea typeface="ＭＳ Ｐゴシック" pitchFamily="-123" charset="-128"/>
            </a:endParaRPr>
          </a:p>
        </p:txBody>
      </p:sp>
    </p:spTree>
    <p:extLst>
      <p:ext uri="{BB962C8B-B14F-4D97-AF65-F5344CB8AC3E}">
        <p14:creationId xmlns:p14="http://schemas.microsoft.com/office/powerpoint/2010/main" val="217112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OPPtemp8.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98397426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pitchFamily="-123"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pitchFamily="-123"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small" dirty="0" smtClean="0">
                <a:solidFill>
                  <a:srgbClr val="2D2D8A"/>
                </a:solidFill>
              </a:rPr>
              <a:t>Provost’s Task Force </a:t>
            </a:r>
            <a:br>
              <a:rPr lang="en-US" b="1" cap="small" dirty="0" smtClean="0">
                <a:solidFill>
                  <a:srgbClr val="2D2D8A"/>
                </a:solidFill>
              </a:rPr>
            </a:br>
            <a:r>
              <a:rPr lang="en-US" b="1" cap="small" dirty="0" smtClean="0">
                <a:solidFill>
                  <a:srgbClr val="2D2D8A"/>
                </a:solidFill>
              </a:rPr>
              <a:t>on</a:t>
            </a:r>
            <a:br>
              <a:rPr lang="en-US" b="1" cap="small" dirty="0" smtClean="0">
                <a:solidFill>
                  <a:srgbClr val="2D2D8A"/>
                </a:solidFill>
              </a:rPr>
            </a:br>
            <a:r>
              <a:rPr lang="en-US" b="1" cap="small" dirty="0" smtClean="0">
                <a:solidFill>
                  <a:srgbClr val="2D2D8A"/>
                </a:solidFill>
              </a:rPr>
              <a:t>Inclusion and Engagement of International Students</a:t>
            </a:r>
            <a:br>
              <a:rPr lang="en-US" b="1" cap="small" dirty="0" smtClean="0">
                <a:solidFill>
                  <a:srgbClr val="2D2D8A"/>
                </a:solidFill>
              </a:rPr>
            </a:br>
            <a:r>
              <a:rPr lang="en-US" b="1" cap="small" dirty="0" smtClean="0">
                <a:solidFill>
                  <a:srgbClr val="2D2D8A"/>
                </a:solidFill>
              </a:rPr>
              <a:t>at UB</a:t>
            </a:r>
            <a:endParaRPr lang="en-US" b="1" cap="small" dirty="0">
              <a:solidFill>
                <a:srgbClr val="2D2D8A"/>
              </a:solidFill>
            </a:endParaRPr>
          </a:p>
        </p:txBody>
      </p:sp>
      <p:sp>
        <p:nvSpPr>
          <p:cNvPr id="3" name="Subtitle 2"/>
          <p:cNvSpPr>
            <a:spLocks noGrp="1"/>
          </p:cNvSpPr>
          <p:nvPr>
            <p:ph type="subTitle" idx="1"/>
          </p:nvPr>
        </p:nvSpPr>
        <p:spPr>
          <a:xfrm>
            <a:off x="0" y="4495800"/>
            <a:ext cx="9144000" cy="1752600"/>
          </a:xfrm>
        </p:spPr>
        <p:txBody>
          <a:bodyPr/>
          <a:lstStyle/>
          <a:p>
            <a:r>
              <a:rPr lang="en-US" cap="small" dirty="0" smtClean="0">
                <a:solidFill>
                  <a:srgbClr val="2D2D8A"/>
                </a:solidFill>
                <a:latin typeface="+mn-lt"/>
              </a:rPr>
              <a:t>Peter F. Biehl</a:t>
            </a:r>
          </a:p>
          <a:p>
            <a:r>
              <a:rPr lang="en-US" cap="small" dirty="0" smtClean="0">
                <a:solidFill>
                  <a:srgbClr val="2D2D8A"/>
                </a:solidFill>
                <a:latin typeface="+mn-lt"/>
              </a:rPr>
              <a:t>Task Force Chair</a:t>
            </a:r>
          </a:p>
          <a:p>
            <a:r>
              <a:rPr lang="en-US" cap="small" dirty="0" smtClean="0">
                <a:solidFill>
                  <a:srgbClr val="2D2D8A"/>
                </a:solidFill>
                <a:latin typeface="+mn-lt"/>
              </a:rPr>
              <a:t>Chair of the Council on International Studies and Programs (CISP)</a:t>
            </a:r>
            <a:endParaRPr lang="en-US" cap="small" dirty="0">
              <a:solidFill>
                <a:srgbClr val="2D2D8A"/>
              </a:solidFill>
              <a:latin typeface="+mn-lt"/>
            </a:endParaRPr>
          </a:p>
        </p:txBody>
      </p:sp>
    </p:spTree>
    <p:extLst>
      <p:ext uri="{BB962C8B-B14F-4D97-AF65-F5344CB8AC3E}">
        <p14:creationId xmlns:p14="http://schemas.microsoft.com/office/powerpoint/2010/main" val="870299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052"/>
            <a:ext cx="8991600" cy="1143000"/>
          </a:xfrm>
        </p:spPr>
        <p:txBody>
          <a:bodyPr/>
          <a:lstStyle/>
          <a:p>
            <a:pPr algn="ctr"/>
            <a:r>
              <a:rPr lang="en-US" sz="3400" b="1" dirty="0" smtClean="0">
                <a:solidFill>
                  <a:srgbClr val="2D2D8A"/>
                </a:solidFill>
                <a:latin typeface="Calibri" pitchFamily="34" charset="0"/>
                <a:cs typeface="Calibri" pitchFamily="34" charset="0"/>
              </a:rPr>
              <a:t>Selection of Key Recommendations</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a:xfrm>
            <a:off x="381000" y="1376438"/>
            <a:ext cx="8610600" cy="4800600"/>
          </a:xfrm>
        </p:spPr>
        <p:txBody>
          <a:bodyPr/>
          <a:lstStyle/>
          <a:p>
            <a:pPr>
              <a:spcAft>
                <a:spcPts val="600"/>
              </a:spcAft>
              <a:buClr>
                <a:schemeClr val="accent6"/>
              </a:buClr>
              <a:buFont typeface="Arial" pitchFamily="34" charset="0"/>
              <a:buChar char="•"/>
            </a:pPr>
            <a:r>
              <a:rPr lang="en-US" sz="2000" dirty="0">
                <a:solidFill>
                  <a:schemeClr val="accent2"/>
                </a:solidFill>
                <a:latin typeface="+mj-lt"/>
              </a:rPr>
              <a:t>University leadership should communicate that international students are valued (B5</a:t>
            </a:r>
            <a:r>
              <a:rPr lang="en-US" sz="2000" dirty="0" smtClean="0">
                <a:solidFill>
                  <a:schemeClr val="accent2"/>
                </a:solidFill>
                <a:latin typeface="+mj-lt"/>
              </a:rPr>
              <a:t>)</a:t>
            </a:r>
          </a:p>
          <a:p>
            <a:pPr>
              <a:spcAft>
                <a:spcPts val="600"/>
              </a:spcAft>
              <a:buClr>
                <a:schemeClr val="accent6"/>
              </a:buClr>
              <a:buFont typeface="Arial" pitchFamily="34" charset="0"/>
              <a:buChar char="•"/>
            </a:pPr>
            <a:r>
              <a:rPr lang="en-US" sz="2000" dirty="0" smtClean="0">
                <a:solidFill>
                  <a:schemeClr val="accent2"/>
                </a:solidFill>
                <a:latin typeface="+mj-lt"/>
              </a:rPr>
              <a:t>All </a:t>
            </a:r>
            <a:r>
              <a:rPr lang="en-US" sz="2000" dirty="0">
                <a:solidFill>
                  <a:schemeClr val="accent2"/>
                </a:solidFill>
                <a:latin typeface="+mj-lt"/>
              </a:rPr>
              <a:t>units should include internationalization efforts as part of their strategic </a:t>
            </a:r>
            <a:r>
              <a:rPr lang="en-US" sz="2000" dirty="0" smtClean="0">
                <a:solidFill>
                  <a:schemeClr val="accent2"/>
                </a:solidFill>
                <a:latin typeface="+mj-lt"/>
              </a:rPr>
              <a:t>plans (B6)</a:t>
            </a:r>
          </a:p>
          <a:p>
            <a:pPr>
              <a:spcAft>
                <a:spcPts val="600"/>
              </a:spcAft>
              <a:buClr>
                <a:schemeClr val="accent6"/>
              </a:buClr>
              <a:buFont typeface="Arial" pitchFamily="34" charset="0"/>
              <a:buChar char="•"/>
            </a:pPr>
            <a:r>
              <a:rPr lang="en-US" sz="2000" dirty="0" smtClean="0">
                <a:solidFill>
                  <a:schemeClr val="accent2"/>
                </a:solidFill>
                <a:latin typeface="+mj-lt"/>
              </a:rPr>
              <a:t>Full </a:t>
            </a:r>
            <a:r>
              <a:rPr lang="en-US" sz="2000" dirty="0">
                <a:solidFill>
                  <a:schemeClr val="accent2"/>
                </a:solidFill>
                <a:latin typeface="+mj-lt"/>
              </a:rPr>
              <a:t>time staff </a:t>
            </a:r>
            <a:r>
              <a:rPr lang="en-US" sz="2000" dirty="0" smtClean="0">
                <a:solidFill>
                  <a:schemeClr val="accent2"/>
                </a:solidFill>
                <a:latin typeface="+mj-lt"/>
              </a:rPr>
              <a:t>member/s </a:t>
            </a:r>
            <a:r>
              <a:rPr lang="en-US" sz="2000" dirty="0">
                <a:solidFill>
                  <a:schemeClr val="accent2"/>
                </a:solidFill>
                <a:latin typeface="+mj-lt"/>
              </a:rPr>
              <a:t>to oversee international student </a:t>
            </a:r>
            <a:r>
              <a:rPr lang="en-US" sz="2000" dirty="0" smtClean="0">
                <a:solidFill>
                  <a:schemeClr val="accent2"/>
                </a:solidFill>
                <a:latin typeface="+mj-lt"/>
              </a:rPr>
              <a:t>integration (A2)</a:t>
            </a:r>
          </a:p>
          <a:p>
            <a:pPr>
              <a:spcAft>
                <a:spcPts val="600"/>
              </a:spcAft>
              <a:buClr>
                <a:schemeClr val="accent6"/>
              </a:buClr>
              <a:buFont typeface="Arial" pitchFamily="34" charset="0"/>
              <a:buChar char="•"/>
            </a:pPr>
            <a:r>
              <a:rPr lang="en-US" sz="2000" dirty="0" smtClean="0">
                <a:solidFill>
                  <a:schemeClr val="accent2"/>
                </a:solidFill>
                <a:latin typeface="+mj-lt"/>
              </a:rPr>
              <a:t>Review </a:t>
            </a:r>
            <a:r>
              <a:rPr lang="en-US" sz="2000" dirty="0">
                <a:solidFill>
                  <a:schemeClr val="accent2"/>
                </a:solidFill>
                <a:latin typeface="+mj-lt"/>
              </a:rPr>
              <a:t>current staffing levels and research staffing at peer institutions, and </a:t>
            </a:r>
            <a:r>
              <a:rPr lang="en-US" sz="2000" dirty="0" smtClean="0">
                <a:solidFill>
                  <a:schemeClr val="accent2"/>
                </a:solidFill>
                <a:latin typeface="+mj-lt"/>
              </a:rPr>
              <a:t>increase counselors </a:t>
            </a:r>
            <a:r>
              <a:rPr lang="en-US" sz="2000" dirty="0">
                <a:solidFill>
                  <a:schemeClr val="accent2"/>
                </a:solidFill>
                <a:latin typeface="+mj-lt"/>
              </a:rPr>
              <a:t>dedicated to international student career </a:t>
            </a:r>
            <a:r>
              <a:rPr lang="en-US" sz="2000" dirty="0" smtClean="0">
                <a:solidFill>
                  <a:schemeClr val="accent2"/>
                </a:solidFill>
                <a:latin typeface="+mj-lt"/>
              </a:rPr>
              <a:t>needs, </a:t>
            </a:r>
            <a:r>
              <a:rPr lang="en-US" sz="2000" dirty="0">
                <a:solidFill>
                  <a:schemeClr val="accent2"/>
                </a:solidFill>
                <a:latin typeface="+mj-lt"/>
              </a:rPr>
              <a:t>staff to focus on outreach to employers and engagement of the international </a:t>
            </a:r>
            <a:r>
              <a:rPr lang="en-US" sz="2000" dirty="0" smtClean="0">
                <a:solidFill>
                  <a:schemeClr val="accent2"/>
                </a:solidFill>
                <a:latin typeface="+mj-lt"/>
              </a:rPr>
              <a:t>alumni, accordingly (A3 and A4)</a:t>
            </a:r>
          </a:p>
          <a:p>
            <a:pPr>
              <a:spcAft>
                <a:spcPts val="600"/>
              </a:spcAft>
              <a:buClr>
                <a:schemeClr val="accent6"/>
              </a:buClr>
              <a:buFont typeface="Arial" pitchFamily="34" charset="0"/>
              <a:buChar char="•"/>
            </a:pPr>
            <a:r>
              <a:rPr lang="en-US" sz="2000" dirty="0" smtClean="0">
                <a:solidFill>
                  <a:schemeClr val="accent2"/>
                </a:solidFill>
                <a:latin typeface="+mj-lt"/>
              </a:rPr>
              <a:t>Strengthen </a:t>
            </a:r>
            <a:r>
              <a:rPr lang="en-US" sz="2000" dirty="0">
                <a:solidFill>
                  <a:schemeClr val="accent2"/>
                </a:solidFill>
                <a:latin typeface="+mj-lt"/>
              </a:rPr>
              <a:t>academic support services for international students </a:t>
            </a:r>
            <a:r>
              <a:rPr lang="en-US" sz="2000" dirty="0" smtClean="0">
                <a:solidFill>
                  <a:schemeClr val="accent2"/>
                </a:solidFill>
                <a:latin typeface="+mj-lt"/>
              </a:rPr>
              <a:t>and </a:t>
            </a:r>
            <a:r>
              <a:rPr lang="en-US" sz="2000" dirty="0">
                <a:solidFill>
                  <a:schemeClr val="accent2"/>
                </a:solidFill>
                <a:latin typeface="+mj-lt"/>
              </a:rPr>
              <a:t>UB's Center for Excellence in </a:t>
            </a:r>
            <a:r>
              <a:rPr lang="en-US" sz="2000" dirty="0" smtClean="0">
                <a:solidFill>
                  <a:schemeClr val="accent2"/>
                </a:solidFill>
                <a:latin typeface="+mj-lt"/>
              </a:rPr>
              <a:t>Writing (A5) </a:t>
            </a:r>
          </a:p>
          <a:p>
            <a:pPr>
              <a:spcAft>
                <a:spcPts val="600"/>
              </a:spcAft>
              <a:buClr>
                <a:schemeClr val="accent6"/>
              </a:buClr>
              <a:buFont typeface="Arial" pitchFamily="34" charset="0"/>
              <a:buChar char="•"/>
            </a:pPr>
            <a:r>
              <a:rPr lang="en-US" sz="2000" dirty="0">
                <a:solidFill>
                  <a:schemeClr val="accent2"/>
                </a:solidFill>
                <a:latin typeface="+mj-lt"/>
                <a:cs typeface="Calibri" pitchFamily="34" charset="0"/>
              </a:rPr>
              <a:t>Provide a forum where UB decanal units who are making the greatest strides in including and engaging international students can share their best practices (A7)</a:t>
            </a:r>
          </a:p>
          <a:p>
            <a:pPr>
              <a:spcAft>
                <a:spcPts val="600"/>
              </a:spcAft>
              <a:buClr>
                <a:schemeClr val="accent6"/>
              </a:buClr>
              <a:buFont typeface="Arial" pitchFamily="34" charset="0"/>
              <a:buChar char="•"/>
            </a:pPr>
            <a:endParaRPr lang="en-US" sz="2000" dirty="0">
              <a:solidFill>
                <a:schemeClr val="accent2"/>
              </a:solidFill>
              <a:latin typeface="+mj-lt"/>
              <a:ea typeface="ＭＳ Ｐゴシック" pitchFamily="34" charset="-128"/>
            </a:endParaRPr>
          </a:p>
        </p:txBody>
      </p:sp>
    </p:spTree>
    <p:extLst>
      <p:ext uri="{BB962C8B-B14F-4D97-AF65-F5344CB8AC3E}">
        <p14:creationId xmlns:p14="http://schemas.microsoft.com/office/powerpoint/2010/main" val="123139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052"/>
            <a:ext cx="8991600" cy="1143000"/>
          </a:xfrm>
        </p:spPr>
        <p:txBody>
          <a:bodyPr/>
          <a:lstStyle/>
          <a:p>
            <a:pPr algn="ctr"/>
            <a:r>
              <a:rPr lang="en-US" sz="3400" b="1" dirty="0" smtClean="0">
                <a:solidFill>
                  <a:srgbClr val="2D2D8A"/>
                </a:solidFill>
                <a:latin typeface="Calibri" pitchFamily="34" charset="0"/>
                <a:cs typeface="Calibri" pitchFamily="34" charset="0"/>
              </a:rPr>
              <a:t>Selection of Key Recommendations</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a:xfrm>
            <a:off x="152400" y="1524000"/>
            <a:ext cx="8839200" cy="4800600"/>
          </a:xfrm>
        </p:spPr>
        <p:txBody>
          <a:bodyPr/>
          <a:lstStyle/>
          <a:p>
            <a:pPr>
              <a:spcAft>
                <a:spcPts val="600"/>
              </a:spcAft>
              <a:buClr>
                <a:schemeClr val="accent6"/>
              </a:buClr>
              <a:buFont typeface="Arial" pitchFamily="34" charset="0"/>
              <a:buChar char="•"/>
            </a:pPr>
            <a:r>
              <a:rPr lang="en-US" sz="2000" dirty="0" smtClean="0">
                <a:solidFill>
                  <a:schemeClr val="accent2"/>
                </a:solidFill>
                <a:latin typeface="Calibri" pitchFamily="34" charset="0"/>
                <a:cs typeface="Calibri" pitchFamily="34" charset="0"/>
              </a:rPr>
              <a:t>Develop </a:t>
            </a:r>
            <a:r>
              <a:rPr lang="en-US" sz="2000" dirty="0">
                <a:solidFill>
                  <a:schemeClr val="accent2"/>
                </a:solidFill>
                <a:latin typeface="Calibri" pitchFamily="34" charset="0"/>
                <a:cs typeface="Calibri" pitchFamily="34" charset="0"/>
              </a:rPr>
              <a:t>a year-long workshop series to be developed jointly between the Center for Educational Innovation, the Office of International Student and Scholar Services, and Faculty Affairs on topics related to international student education and effective communication strategies, with tools for faculty to include in teaching and assessment that positively impact learning outcomes (A8</a:t>
            </a:r>
            <a:r>
              <a:rPr lang="en-US" sz="2000" dirty="0" smtClean="0">
                <a:solidFill>
                  <a:schemeClr val="accent2"/>
                </a:solidFill>
                <a:latin typeface="Calibri" pitchFamily="34" charset="0"/>
                <a:cs typeface="Calibri" pitchFamily="34" charset="0"/>
              </a:rPr>
              <a:t>)</a:t>
            </a:r>
          </a:p>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Survey findings of the international students survey should be accessible to faculty so they are culturally aware of the impact of their interactions with international students (A11)</a:t>
            </a:r>
          </a:p>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Encourage the inclusion of international student needs in university-wide tutoring initiatives. Provide resources to decanal and service units so they can fund GAs to support discipline-specific peer mentoring and tutoring programs (A12)</a:t>
            </a:r>
          </a:p>
          <a:p>
            <a:pPr>
              <a:spcAft>
                <a:spcPts val="600"/>
              </a:spcAft>
              <a:buClr>
                <a:schemeClr val="accent6"/>
              </a:buClr>
              <a:buFont typeface="Arial" pitchFamily="34" charset="0"/>
              <a:buChar char="•"/>
            </a:pPr>
            <a:endParaRPr lang="en-US" sz="2200" dirty="0">
              <a:solidFill>
                <a:schemeClr val="tx1"/>
              </a:solidFill>
              <a:latin typeface="Calibri" pitchFamily="34" charset="0"/>
              <a:cs typeface="Calibri" pitchFamily="34" charset="0"/>
            </a:endParaRPr>
          </a:p>
          <a:p>
            <a:pPr>
              <a:spcAft>
                <a:spcPts val="600"/>
              </a:spcAft>
              <a:buClr>
                <a:schemeClr val="accent6"/>
              </a:buClr>
              <a:buFont typeface="Arial" pitchFamily="34" charset="0"/>
              <a:buChar char="•"/>
            </a:pPr>
            <a:endParaRPr lang="en-US" sz="2200" dirty="0">
              <a:solidFill>
                <a:schemeClr val="accent2"/>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756385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052"/>
            <a:ext cx="8991600" cy="1143000"/>
          </a:xfrm>
        </p:spPr>
        <p:txBody>
          <a:bodyPr/>
          <a:lstStyle/>
          <a:p>
            <a:pPr algn="ctr"/>
            <a:r>
              <a:rPr lang="en-US" sz="3400" b="1" dirty="0" smtClean="0">
                <a:solidFill>
                  <a:srgbClr val="2D2D8A"/>
                </a:solidFill>
                <a:latin typeface="Calibri" pitchFamily="34" charset="0"/>
                <a:cs typeface="Calibri" pitchFamily="34" charset="0"/>
              </a:rPr>
              <a:t>Selection of Key Recommendations</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a:xfrm>
            <a:off x="152400" y="1524000"/>
            <a:ext cx="8686800" cy="4800600"/>
          </a:xfrm>
        </p:spPr>
        <p:txBody>
          <a:bodyPr/>
          <a:lstStyle/>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Creating a social media space, for example a social forum website, for faculty and instructors to share pedagogical approaches that are successful (A10)</a:t>
            </a:r>
          </a:p>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Create a central website for faculty with information and links to all resources and support services available for students, both domestic and international, and faculty (A9)</a:t>
            </a:r>
          </a:p>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Provide accurate, helpful information for international students in UB’s centralized Content Management System (CMS) so that UB decanal units and departments can download it for their Resources Guides or feed it to their websites (B8</a:t>
            </a:r>
            <a:r>
              <a:rPr lang="en-US" sz="2000" dirty="0" smtClean="0">
                <a:solidFill>
                  <a:schemeClr val="accent2"/>
                </a:solidFill>
                <a:latin typeface="Calibri" pitchFamily="34" charset="0"/>
                <a:cs typeface="Calibri" pitchFamily="34" charset="0"/>
              </a:rPr>
              <a:t>)</a:t>
            </a:r>
          </a:p>
          <a:p>
            <a:pPr>
              <a:spcAft>
                <a:spcPts val="600"/>
              </a:spcAft>
              <a:buClr>
                <a:schemeClr val="accent6"/>
              </a:buClr>
              <a:buFont typeface="Arial" pitchFamily="34" charset="0"/>
              <a:buChar char="•"/>
            </a:pPr>
            <a:r>
              <a:rPr lang="en-US" sz="2000" dirty="0" smtClean="0">
                <a:solidFill>
                  <a:schemeClr val="accent2"/>
                </a:solidFill>
                <a:latin typeface="Calibri" pitchFamily="34" charset="0"/>
                <a:cs typeface="Calibri" pitchFamily="34" charset="0"/>
              </a:rPr>
              <a:t>An </a:t>
            </a:r>
            <a:r>
              <a:rPr lang="en-US" sz="2000" dirty="0">
                <a:solidFill>
                  <a:schemeClr val="accent2"/>
                </a:solidFill>
                <a:latin typeface="Calibri" pitchFamily="34" charset="0"/>
                <a:cs typeface="Calibri" pitchFamily="34" charset="0"/>
              </a:rPr>
              <a:t>expanded website for off-campus housing with a more comprehensive database of rental properties and landlord contact information / reviews was suggested (B20)</a:t>
            </a:r>
          </a:p>
          <a:p>
            <a:pPr>
              <a:spcAft>
                <a:spcPts val="600"/>
              </a:spcAft>
              <a:buClr>
                <a:schemeClr val="accent6"/>
              </a:buClr>
              <a:buFont typeface="Arial" pitchFamily="34" charset="0"/>
              <a:buChar char="•"/>
            </a:pPr>
            <a:r>
              <a:rPr lang="en-US" sz="2000" dirty="0">
                <a:solidFill>
                  <a:schemeClr val="accent2"/>
                </a:solidFill>
                <a:latin typeface="Calibri" pitchFamily="34" charset="0"/>
                <a:cs typeface="Calibri" pitchFamily="34" charset="0"/>
              </a:rPr>
              <a:t>Require all on campus jobs to be posted through </a:t>
            </a:r>
            <a:r>
              <a:rPr lang="en-US" sz="2000" dirty="0" err="1">
                <a:solidFill>
                  <a:schemeClr val="accent2"/>
                </a:solidFill>
                <a:latin typeface="Calibri" pitchFamily="34" charset="0"/>
                <a:cs typeface="Calibri" pitchFamily="34" charset="0"/>
              </a:rPr>
              <a:t>Bullseye</a:t>
            </a:r>
            <a:r>
              <a:rPr lang="en-US" sz="2000" dirty="0">
                <a:solidFill>
                  <a:schemeClr val="accent2"/>
                </a:solidFill>
                <a:latin typeface="Calibri" pitchFamily="34" charset="0"/>
                <a:cs typeface="Calibri" pitchFamily="34" charset="0"/>
              </a:rPr>
              <a:t>- job site hosted by UB Office of Career Services (B31)</a:t>
            </a:r>
          </a:p>
          <a:p>
            <a:pPr>
              <a:spcAft>
                <a:spcPts val="600"/>
              </a:spcAft>
              <a:buClr>
                <a:schemeClr val="accent6"/>
              </a:buClr>
              <a:buFont typeface="Arial" pitchFamily="34" charset="0"/>
              <a:buChar char="•"/>
            </a:pPr>
            <a:endParaRPr lang="en-US" sz="2000" dirty="0">
              <a:solidFill>
                <a:schemeClr val="accent2"/>
              </a:solidFill>
              <a:latin typeface="Calibri" pitchFamily="34" charset="0"/>
              <a:cs typeface="Calibri" pitchFamily="34" charset="0"/>
            </a:endParaRPr>
          </a:p>
          <a:p>
            <a:pPr>
              <a:spcAft>
                <a:spcPts val="600"/>
              </a:spcAft>
              <a:buClr>
                <a:schemeClr val="accent6"/>
              </a:buClr>
              <a:buFont typeface="Arial" pitchFamily="34" charset="0"/>
              <a:buChar char="•"/>
            </a:pPr>
            <a:endParaRPr lang="en-US" sz="2200" dirty="0">
              <a:solidFill>
                <a:schemeClr val="tx1"/>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755419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5621208" cy="4495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693" y="2438400"/>
            <a:ext cx="4969307" cy="4572000"/>
          </a:xfrm>
          <a:prstGeom prst="rect">
            <a:avLst/>
          </a:prstGeom>
        </p:spPr>
      </p:pic>
    </p:spTree>
    <p:extLst>
      <p:ext uri="{BB962C8B-B14F-4D97-AF65-F5344CB8AC3E}">
        <p14:creationId xmlns:p14="http://schemas.microsoft.com/office/powerpoint/2010/main" val="1901870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p>
            <a:pPr algn="ctr"/>
            <a:r>
              <a:rPr lang="en-US" sz="3400" b="1" dirty="0" smtClean="0">
                <a:solidFill>
                  <a:srgbClr val="2D2D8A"/>
                </a:solidFill>
                <a:latin typeface="Calibri" pitchFamily="34" charset="0"/>
                <a:cs typeface="Calibri" pitchFamily="34" charset="0"/>
              </a:rPr>
              <a:t>Next Steps</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p:txBody>
          <a:bodyPr/>
          <a:lstStyle/>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399"/>
            <a:ext cx="6553200" cy="5063837"/>
          </a:xfrm>
          <a:prstGeom prst="rect">
            <a:avLst/>
          </a:prstGeom>
        </p:spPr>
      </p:pic>
    </p:spTree>
    <p:extLst>
      <p:ext uri="{BB962C8B-B14F-4D97-AF65-F5344CB8AC3E}">
        <p14:creationId xmlns:p14="http://schemas.microsoft.com/office/powerpoint/2010/main" val="117691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5800"/>
            <a:ext cx="4673767" cy="4038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981200"/>
            <a:ext cx="4287118" cy="3581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4081" y="3047999"/>
            <a:ext cx="4285119" cy="36832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8802"/>
            <a:ext cx="3858015" cy="325987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4092" y="0"/>
            <a:ext cx="3529826" cy="2209800"/>
          </a:xfrm>
          <a:prstGeom prst="rect">
            <a:avLst/>
          </a:prstGeom>
        </p:spPr>
      </p:pic>
    </p:spTree>
    <p:extLst>
      <p:ext uri="{BB962C8B-B14F-4D97-AF65-F5344CB8AC3E}">
        <p14:creationId xmlns:p14="http://schemas.microsoft.com/office/powerpoint/2010/main" val="44486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cap="small" dirty="0" smtClean="0">
                <a:solidFill>
                  <a:srgbClr val="2D2D8A"/>
                </a:solidFill>
              </a:rPr>
              <a:t>Outline</a:t>
            </a:r>
            <a:endParaRPr lang="en-US" b="1" cap="small" dirty="0">
              <a:solidFill>
                <a:srgbClr val="2D2D8A"/>
              </a:solidFill>
            </a:endParaRPr>
          </a:p>
        </p:txBody>
      </p:sp>
      <p:sp>
        <p:nvSpPr>
          <p:cNvPr id="3" name="Subtitle 2"/>
          <p:cNvSpPr>
            <a:spLocks noGrp="1"/>
          </p:cNvSpPr>
          <p:nvPr>
            <p:ph type="subTitle" idx="1"/>
          </p:nvPr>
        </p:nvSpPr>
        <p:spPr>
          <a:xfrm>
            <a:off x="838200" y="2362200"/>
            <a:ext cx="8229600" cy="1752600"/>
          </a:xfrm>
        </p:spPr>
        <p:txBody>
          <a:bodyPr/>
          <a:lstStyle/>
          <a:p>
            <a:pPr marL="457200" indent="-457200" algn="l">
              <a:buClrTx/>
              <a:buAutoNum type="arabicPeriod"/>
            </a:pPr>
            <a:r>
              <a:rPr lang="en-US" dirty="0" smtClean="0">
                <a:solidFill>
                  <a:srgbClr val="2D2D8A"/>
                </a:solidFill>
                <a:latin typeface="+mn-lt"/>
              </a:rPr>
              <a:t>Timeline</a:t>
            </a:r>
          </a:p>
          <a:p>
            <a:pPr marL="457200" indent="-457200" algn="l">
              <a:buClrTx/>
              <a:buAutoNum type="arabicPeriod"/>
            </a:pPr>
            <a:r>
              <a:rPr lang="en-US" dirty="0" smtClean="0">
                <a:solidFill>
                  <a:srgbClr val="2D2D8A"/>
                </a:solidFill>
                <a:latin typeface="+mn-lt"/>
              </a:rPr>
              <a:t>Quick Facts </a:t>
            </a:r>
            <a:r>
              <a:rPr lang="mr-IN" dirty="0" smtClean="0">
                <a:solidFill>
                  <a:srgbClr val="2D2D8A"/>
                </a:solidFill>
                <a:latin typeface="+mn-lt"/>
              </a:rPr>
              <a:t>–</a:t>
            </a:r>
            <a:r>
              <a:rPr lang="en-US" dirty="0" smtClean="0">
                <a:solidFill>
                  <a:srgbClr val="2D2D8A"/>
                </a:solidFill>
                <a:latin typeface="+mn-lt"/>
              </a:rPr>
              <a:t> Task Force on Inclusion and Engagement of International Students </a:t>
            </a:r>
          </a:p>
          <a:p>
            <a:pPr marL="457200" indent="-457200" algn="l">
              <a:buClrTx/>
              <a:buAutoNum type="arabicPeriod"/>
            </a:pPr>
            <a:r>
              <a:rPr lang="en-US" dirty="0" smtClean="0">
                <a:solidFill>
                  <a:srgbClr val="2D2D8A"/>
                </a:solidFill>
                <a:latin typeface="+mn-lt"/>
              </a:rPr>
              <a:t>Key Recommendations</a:t>
            </a:r>
          </a:p>
          <a:p>
            <a:pPr marL="457200" indent="-457200" algn="l">
              <a:buClrTx/>
              <a:buAutoNum type="arabicPeriod"/>
            </a:pPr>
            <a:r>
              <a:rPr lang="en-US" dirty="0" smtClean="0">
                <a:solidFill>
                  <a:srgbClr val="2D2D8A"/>
                </a:solidFill>
                <a:latin typeface="+mn-lt"/>
              </a:rPr>
              <a:t>Next Steps and Implementation</a:t>
            </a:r>
          </a:p>
          <a:p>
            <a:pPr marL="457200" indent="-457200" algn="l">
              <a:buClrTx/>
              <a:buAutoNum type="arabicPeriod"/>
            </a:pPr>
            <a:r>
              <a:rPr lang="en-US" dirty="0" smtClean="0">
                <a:solidFill>
                  <a:srgbClr val="2D2D8A"/>
                </a:solidFill>
                <a:latin typeface="+mn-lt"/>
              </a:rPr>
              <a:t>Q &amp;A</a:t>
            </a:r>
          </a:p>
          <a:p>
            <a:pPr marL="457200" indent="-457200" algn="l">
              <a:buAutoNum type="arabicPeriod"/>
            </a:pPr>
            <a:endParaRPr lang="en-US" dirty="0" smtClean="0">
              <a:solidFill>
                <a:srgbClr val="2D2D8A"/>
              </a:solidFill>
            </a:endParaRPr>
          </a:p>
          <a:p>
            <a:pPr marL="914400" lvl="1" indent="-457200" algn="l">
              <a:buAutoNum type="arabicPeriod"/>
            </a:pPr>
            <a:endParaRPr lang="en-US" dirty="0" smtClean="0">
              <a:solidFill>
                <a:srgbClr val="2D2D8A"/>
              </a:solidFill>
              <a:latin typeface="+mn-lt"/>
            </a:endParaRPr>
          </a:p>
          <a:p>
            <a:pPr marL="457200" indent="-457200" algn="l">
              <a:buAutoNum type="arabicPeriod"/>
            </a:pPr>
            <a:endParaRPr lang="en-US" dirty="0" smtClean="0">
              <a:solidFill>
                <a:srgbClr val="2D2D8A"/>
              </a:solidFill>
              <a:latin typeface="+mn-lt"/>
            </a:endParaRPr>
          </a:p>
          <a:p>
            <a:pPr marL="457200" indent="-457200" algn="l">
              <a:buAutoNum type="arabicPeriod"/>
            </a:pPr>
            <a:endParaRPr lang="en-US" dirty="0" smtClean="0">
              <a:solidFill>
                <a:srgbClr val="2D2D8A"/>
              </a:solidFill>
              <a:latin typeface="+mn-lt"/>
            </a:endParaRPr>
          </a:p>
          <a:p>
            <a:pPr marL="457200" indent="-457200" algn="l">
              <a:buAutoNum type="arabicPeriod"/>
            </a:pPr>
            <a:endParaRPr lang="en-US" dirty="0">
              <a:solidFill>
                <a:srgbClr val="2D2D8A"/>
              </a:solidFill>
              <a:latin typeface="+mn-lt"/>
            </a:endParaRPr>
          </a:p>
        </p:txBody>
      </p:sp>
    </p:spTree>
    <p:extLst>
      <p:ext uri="{BB962C8B-B14F-4D97-AF65-F5344CB8AC3E}">
        <p14:creationId xmlns:p14="http://schemas.microsoft.com/office/powerpoint/2010/main" val="151305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84663"/>
            <a:ext cx="7772400" cy="1447800"/>
          </a:xfrm>
        </p:spPr>
        <p:txBody>
          <a:bodyPr/>
          <a:lstStyle/>
          <a:p>
            <a:r>
              <a:rPr lang="en-US" b="1" cap="small" dirty="0" smtClean="0">
                <a:solidFill>
                  <a:srgbClr val="2D2D8A"/>
                </a:solidFill>
              </a:rPr>
              <a:t>Timeline</a:t>
            </a:r>
            <a:br>
              <a:rPr lang="en-US" b="1" cap="small" dirty="0" smtClean="0">
                <a:solidFill>
                  <a:srgbClr val="2D2D8A"/>
                </a:solidFill>
              </a:rPr>
            </a:br>
            <a:r>
              <a:rPr lang="en-US" sz="2400" b="1" cap="small" dirty="0" smtClean="0">
                <a:solidFill>
                  <a:srgbClr val="2D2D8A"/>
                </a:solidFill>
              </a:rPr>
              <a:t>Presentations and Feedback</a:t>
            </a:r>
            <a:r>
              <a:rPr lang="en-US" b="1" cap="small" dirty="0" smtClean="0">
                <a:solidFill>
                  <a:srgbClr val="2D2D8A"/>
                </a:solidFill>
              </a:rPr>
              <a:t/>
            </a:r>
            <a:br>
              <a:rPr lang="en-US" b="1" cap="small" dirty="0" smtClean="0">
                <a:solidFill>
                  <a:srgbClr val="2D2D8A"/>
                </a:solidFill>
              </a:rPr>
            </a:br>
            <a:r>
              <a:rPr lang="en-US" b="1" cap="small" dirty="0" smtClean="0">
                <a:solidFill>
                  <a:srgbClr val="2D2D8A"/>
                </a:solidFill>
              </a:rPr>
              <a:t/>
            </a:r>
            <a:br>
              <a:rPr lang="en-US" b="1" cap="small" dirty="0" smtClean="0">
                <a:solidFill>
                  <a:srgbClr val="2D2D8A"/>
                </a:solidFill>
              </a:rPr>
            </a:br>
            <a:endParaRPr lang="en-US" b="1" cap="small" dirty="0">
              <a:solidFill>
                <a:srgbClr val="2D2D8A"/>
              </a:solidFill>
            </a:endParaRPr>
          </a:p>
        </p:txBody>
      </p:sp>
      <p:sp>
        <p:nvSpPr>
          <p:cNvPr id="3" name="Subtitle 2"/>
          <p:cNvSpPr>
            <a:spLocks noGrp="1"/>
          </p:cNvSpPr>
          <p:nvPr>
            <p:ph type="subTitle" idx="1"/>
          </p:nvPr>
        </p:nvSpPr>
        <p:spPr>
          <a:xfrm>
            <a:off x="0" y="2057400"/>
            <a:ext cx="9067800" cy="1752600"/>
          </a:xfrm>
        </p:spPr>
        <p:txBody>
          <a:bodyPr/>
          <a:lstStyle/>
          <a:p>
            <a:pPr algn="l">
              <a:buClrTx/>
            </a:pPr>
            <a:r>
              <a:rPr lang="en-US" b="1" i="1" dirty="0" smtClean="0">
                <a:solidFill>
                  <a:srgbClr val="2D2D8A"/>
                </a:solidFill>
                <a:latin typeface="+mn-lt"/>
              </a:rPr>
              <a:t>11/2014	Forming of the Task Force</a:t>
            </a:r>
          </a:p>
          <a:p>
            <a:pPr algn="l">
              <a:buClrTx/>
            </a:pPr>
            <a:r>
              <a:rPr lang="en-US" dirty="0" smtClean="0">
                <a:solidFill>
                  <a:srgbClr val="2D2D8A"/>
                </a:solidFill>
                <a:latin typeface="+mn-lt"/>
              </a:rPr>
              <a:t>10/2015	Council on International Studies and Programs (CISP)</a:t>
            </a:r>
          </a:p>
          <a:p>
            <a:pPr algn="l">
              <a:buClrTx/>
            </a:pPr>
            <a:r>
              <a:rPr lang="en-US" dirty="0" smtClean="0">
                <a:solidFill>
                  <a:srgbClr val="2D2D8A"/>
                </a:solidFill>
                <a:latin typeface="+mn-lt"/>
              </a:rPr>
              <a:t>12/2015	Center for Studies in Higher Education UC Berkeley</a:t>
            </a:r>
          </a:p>
          <a:p>
            <a:pPr algn="l">
              <a:buClrTx/>
            </a:pPr>
            <a:r>
              <a:rPr lang="en-US" dirty="0" smtClean="0">
                <a:solidFill>
                  <a:srgbClr val="2D2D8A"/>
                </a:solidFill>
                <a:latin typeface="+mn-lt"/>
              </a:rPr>
              <a:t>04/2015	</a:t>
            </a:r>
            <a:r>
              <a:rPr lang="en-US" dirty="0">
                <a:solidFill>
                  <a:srgbClr val="2D2D8A"/>
                </a:solidFill>
                <a:latin typeface="+mn-lt"/>
              </a:rPr>
              <a:t>Council on International Studies and Programs (CISP</a:t>
            </a:r>
            <a:r>
              <a:rPr lang="en-US" dirty="0" smtClean="0">
                <a:solidFill>
                  <a:srgbClr val="2D2D8A"/>
                </a:solidFill>
                <a:latin typeface="+mn-lt"/>
              </a:rPr>
              <a:t>)</a:t>
            </a:r>
          </a:p>
          <a:p>
            <a:pPr algn="l">
              <a:buClrTx/>
            </a:pPr>
            <a:r>
              <a:rPr lang="en-US" b="1" i="1" dirty="0" smtClean="0">
                <a:solidFill>
                  <a:srgbClr val="2D2D8A"/>
                </a:solidFill>
                <a:latin typeface="+mn-lt"/>
              </a:rPr>
              <a:t>05/2016	Submission of the Task Force Report</a:t>
            </a:r>
          </a:p>
          <a:p>
            <a:pPr algn="l">
              <a:buClrTx/>
            </a:pPr>
            <a:r>
              <a:rPr lang="en-US" dirty="0" smtClean="0">
                <a:solidFill>
                  <a:srgbClr val="2D2D8A"/>
                </a:solidFill>
                <a:latin typeface="+mn-lt"/>
              </a:rPr>
              <a:t>10/2016	Faculty Senate Executive Committee </a:t>
            </a:r>
          </a:p>
          <a:p>
            <a:pPr algn="l">
              <a:buClrTx/>
            </a:pPr>
            <a:r>
              <a:rPr lang="en-US" dirty="0" smtClean="0">
                <a:solidFill>
                  <a:srgbClr val="2D2D8A"/>
                </a:solidFill>
                <a:latin typeface="+mn-lt"/>
              </a:rPr>
              <a:t>02/2017	Association of International Education Administrators 		Washington DC</a:t>
            </a:r>
          </a:p>
          <a:p>
            <a:pPr algn="l">
              <a:buClrTx/>
            </a:pPr>
            <a:r>
              <a:rPr lang="en-US" b="1" i="1" dirty="0" smtClean="0">
                <a:solidFill>
                  <a:srgbClr val="2D2D8A"/>
                </a:solidFill>
                <a:latin typeface="+mn-lt"/>
              </a:rPr>
              <a:t>02/2017	Forming of the Implementation Committee</a:t>
            </a:r>
          </a:p>
          <a:p>
            <a:pPr algn="l">
              <a:buClrTx/>
            </a:pPr>
            <a:r>
              <a:rPr lang="en-US" dirty="0" smtClean="0">
                <a:solidFill>
                  <a:srgbClr val="2D2D8A"/>
                </a:solidFill>
                <a:latin typeface="+mn-lt"/>
              </a:rPr>
              <a:t>04/2017</a:t>
            </a:r>
            <a:r>
              <a:rPr lang="en-US" dirty="0">
                <a:solidFill>
                  <a:srgbClr val="2D2D8A"/>
                </a:solidFill>
                <a:latin typeface="+mn-lt"/>
              </a:rPr>
              <a:t>	</a:t>
            </a:r>
            <a:r>
              <a:rPr lang="en-US" dirty="0" smtClean="0">
                <a:solidFill>
                  <a:srgbClr val="2D2D8A"/>
                </a:solidFill>
                <a:latin typeface="+mn-lt"/>
              </a:rPr>
              <a:t>Faculty </a:t>
            </a:r>
            <a:r>
              <a:rPr lang="en-US" dirty="0">
                <a:solidFill>
                  <a:srgbClr val="2D2D8A"/>
                </a:solidFill>
                <a:latin typeface="+mn-lt"/>
              </a:rPr>
              <a:t>Senate Executive Committee </a:t>
            </a:r>
            <a:endParaRPr lang="en-US" dirty="0" smtClean="0">
              <a:solidFill>
                <a:srgbClr val="2D2D8A"/>
              </a:solidFill>
              <a:latin typeface="+mn-lt"/>
            </a:endParaRPr>
          </a:p>
          <a:p>
            <a:pPr marL="457200" indent="-457200" algn="l">
              <a:buAutoNum type="arabicPeriod"/>
            </a:pPr>
            <a:endParaRPr lang="en-US" dirty="0" smtClean="0">
              <a:solidFill>
                <a:srgbClr val="2D2D8A"/>
              </a:solidFill>
            </a:endParaRPr>
          </a:p>
          <a:p>
            <a:pPr marL="914400" lvl="1" indent="-457200" algn="l">
              <a:buAutoNum type="arabicPeriod"/>
            </a:pPr>
            <a:endParaRPr lang="en-US" dirty="0" smtClean="0">
              <a:solidFill>
                <a:srgbClr val="2D2D8A"/>
              </a:solidFill>
              <a:latin typeface="+mn-lt"/>
            </a:endParaRPr>
          </a:p>
          <a:p>
            <a:pPr marL="457200" indent="-457200" algn="l">
              <a:buAutoNum type="arabicPeriod"/>
            </a:pPr>
            <a:endParaRPr lang="en-US" dirty="0" smtClean="0">
              <a:solidFill>
                <a:srgbClr val="2D2D8A"/>
              </a:solidFill>
              <a:latin typeface="+mn-lt"/>
            </a:endParaRPr>
          </a:p>
          <a:p>
            <a:pPr marL="457200" indent="-457200" algn="l">
              <a:buAutoNum type="arabicPeriod"/>
            </a:pPr>
            <a:endParaRPr lang="en-US" dirty="0" smtClean="0">
              <a:solidFill>
                <a:srgbClr val="2D2D8A"/>
              </a:solidFill>
              <a:latin typeface="+mn-lt"/>
            </a:endParaRPr>
          </a:p>
          <a:p>
            <a:pPr marL="457200" indent="-457200" algn="l">
              <a:buAutoNum type="arabicPeriod"/>
            </a:pPr>
            <a:endParaRPr lang="en-US" dirty="0">
              <a:solidFill>
                <a:srgbClr val="2D2D8A"/>
              </a:solidFill>
              <a:latin typeface="+mn-lt"/>
            </a:endParaRPr>
          </a:p>
        </p:txBody>
      </p:sp>
    </p:spTree>
    <p:extLst>
      <p:ext uri="{BB962C8B-B14F-4D97-AF65-F5344CB8AC3E}">
        <p14:creationId xmlns:p14="http://schemas.microsoft.com/office/powerpoint/2010/main" val="910160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914400"/>
          </a:xfrm>
        </p:spPr>
        <p:txBody>
          <a:bodyPr/>
          <a:lstStyle/>
          <a:p>
            <a:pPr algn="ctr"/>
            <a:r>
              <a:rPr lang="en-US" sz="2800" b="1" dirty="0" smtClean="0">
                <a:solidFill>
                  <a:srgbClr val="333399"/>
                </a:solidFill>
              </a:rPr>
              <a:t>Task Force Membership:</a:t>
            </a:r>
            <a:endParaRPr lang="en-US" sz="2800" b="1" dirty="0">
              <a:solidFill>
                <a:srgbClr val="333399"/>
              </a:solidFill>
            </a:endParaRPr>
          </a:p>
        </p:txBody>
      </p:sp>
      <p:sp>
        <p:nvSpPr>
          <p:cNvPr id="7" name="TextBox 6"/>
          <p:cNvSpPr txBox="1"/>
          <p:nvPr/>
        </p:nvSpPr>
        <p:spPr>
          <a:xfrm>
            <a:off x="0" y="1524000"/>
            <a:ext cx="5181600" cy="4876800"/>
          </a:xfrm>
          <a:prstGeom prst="rect">
            <a:avLst/>
          </a:prstGeom>
          <a:noFill/>
        </p:spPr>
        <p:txBody>
          <a:bodyPr wrap="square" rtlCol="0">
            <a:normAutofit/>
          </a:bodyPr>
          <a:lstStyle/>
          <a:p>
            <a:pPr>
              <a:buFont typeface="Arial"/>
              <a:buChar char="•"/>
            </a:pPr>
            <a:r>
              <a:rPr lang="en-US" dirty="0" smtClean="0">
                <a:solidFill>
                  <a:schemeClr val="accent6"/>
                </a:solidFill>
              </a:rPr>
              <a:t> </a:t>
            </a:r>
            <a:r>
              <a:rPr lang="en-US" b="1" dirty="0" smtClean="0">
                <a:solidFill>
                  <a:schemeClr val="accent6"/>
                </a:solidFill>
              </a:rPr>
              <a:t>Peter </a:t>
            </a:r>
            <a:r>
              <a:rPr lang="en-US" b="1" dirty="0" err="1" smtClean="0">
                <a:solidFill>
                  <a:schemeClr val="accent6"/>
                </a:solidFill>
              </a:rPr>
              <a:t>Biehl</a:t>
            </a:r>
            <a:r>
              <a:rPr lang="en-US" b="1" dirty="0" smtClean="0">
                <a:solidFill>
                  <a:schemeClr val="accent6"/>
                </a:solidFill>
              </a:rPr>
              <a:t> </a:t>
            </a:r>
            <a:r>
              <a:rPr lang="en-US" dirty="0" smtClean="0">
                <a:solidFill>
                  <a:schemeClr val="accent6"/>
                </a:solidFill>
              </a:rPr>
              <a:t>(Chair, Anthropology)</a:t>
            </a:r>
          </a:p>
          <a:p>
            <a:pPr>
              <a:buFont typeface="Arial"/>
              <a:buChar char="•"/>
            </a:pPr>
            <a:r>
              <a:rPr lang="en-US" dirty="0" smtClean="0">
                <a:solidFill>
                  <a:schemeClr val="accent6"/>
                </a:solidFill>
              </a:rPr>
              <a:t> </a:t>
            </a:r>
            <a:r>
              <a:rPr lang="en-US" b="1" dirty="0" smtClean="0">
                <a:solidFill>
                  <a:schemeClr val="accent6"/>
                </a:solidFill>
              </a:rPr>
              <a:t>Stella </a:t>
            </a:r>
            <a:r>
              <a:rPr lang="en-US" b="1" dirty="0" err="1" smtClean="0">
                <a:solidFill>
                  <a:schemeClr val="accent6"/>
                </a:solidFill>
              </a:rPr>
              <a:t>Batalama</a:t>
            </a:r>
            <a:r>
              <a:rPr lang="en-US" b="1" dirty="0" smtClean="0">
                <a:solidFill>
                  <a:schemeClr val="accent6"/>
                </a:solidFill>
              </a:rPr>
              <a:t> </a:t>
            </a:r>
            <a:r>
              <a:rPr lang="en-US" dirty="0" smtClean="0">
                <a:solidFill>
                  <a:schemeClr val="accent6"/>
                </a:solidFill>
              </a:rPr>
              <a:t>(Electrical Engineering)</a:t>
            </a:r>
            <a:endParaRPr lang="en-US" b="1" dirty="0" smtClean="0">
              <a:solidFill>
                <a:schemeClr val="accent6"/>
              </a:solidFill>
            </a:endParaRPr>
          </a:p>
          <a:p>
            <a:pPr>
              <a:buFont typeface="Arial"/>
              <a:buChar char="•"/>
            </a:pPr>
            <a:r>
              <a:rPr lang="en-US" b="1" dirty="0" smtClean="0">
                <a:solidFill>
                  <a:schemeClr val="accent6"/>
                </a:solidFill>
              </a:rPr>
              <a:t> </a:t>
            </a:r>
            <a:r>
              <a:rPr lang="en-US" b="1" dirty="0" err="1" smtClean="0">
                <a:solidFill>
                  <a:schemeClr val="accent6"/>
                </a:solidFill>
              </a:rPr>
              <a:t>Tilman</a:t>
            </a:r>
            <a:r>
              <a:rPr lang="en-US" b="1" dirty="0" smtClean="0">
                <a:solidFill>
                  <a:schemeClr val="accent6"/>
                </a:solidFill>
              </a:rPr>
              <a:t> </a:t>
            </a:r>
            <a:r>
              <a:rPr lang="en-US" b="1" dirty="0" err="1" smtClean="0">
                <a:solidFill>
                  <a:schemeClr val="accent6"/>
                </a:solidFill>
              </a:rPr>
              <a:t>Baumstark</a:t>
            </a:r>
            <a:r>
              <a:rPr lang="en-US" b="1" dirty="0" smtClean="0">
                <a:solidFill>
                  <a:schemeClr val="accent6"/>
                </a:solidFill>
              </a:rPr>
              <a:t> </a:t>
            </a:r>
            <a:r>
              <a:rPr lang="en-US" dirty="0" smtClean="0">
                <a:solidFill>
                  <a:schemeClr val="accent6"/>
                </a:solidFill>
              </a:rPr>
              <a:t>(Faculty Affairs)</a:t>
            </a:r>
          </a:p>
          <a:p>
            <a:pPr>
              <a:buFont typeface="Arial"/>
              <a:buChar char="•"/>
            </a:pPr>
            <a:r>
              <a:rPr lang="en-US" b="1" dirty="0" smtClean="0">
                <a:solidFill>
                  <a:schemeClr val="accent6"/>
                </a:solidFill>
              </a:rPr>
              <a:t> Chris </a:t>
            </a:r>
            <a:r>
              <a:rPr lang="en-US" b="1" dirty="0" err="1" smtClean="0">
                <a:solidFill>
                  <a:schemeClr val="accent6"/>
                </a:solidFill>
              </a:rPr>
              <a:t>Bragdon</a:t>
            </a:r>
            <a:r>
              <a:rPr lang="en-US" b="1" dirty="0" smtClean="0">
                <a:solidFill>
                  <a:schemeClr val="accent6"/>
                </a:solidFill>
              </a:rPr>
              <a:t> </a:t>
            </a:r>
            <a:r>
              <a:rPr lang="en-US" dirty="0" smtClean="0">
                <a:solidFill>
                  <a:schemeClr val="accent6"/>
                </a:solidFill>
              </a:rPr>
              <a:t>(ISSS)</a:t>
            </a:r>
          </a:p>
          <a:p>
            <a:pPr>
              <a:buFont typeface="Arial"/>
              <a:buChar char="•"/>
            </a:pPr>
            <a:r>
              <a:rPr lang="en-US" b="1" dirty="0" smtClean="0">
                <a:solidFill>
                  <a:schemeClr val="accent6"/>
                </a:solidFill>
              </a:rPr>
              <a:t> </a:t>
            </a:r>
            <a:r>
              <a:rPr lang="en-US" b="1" dirty="0" err="1" smtClean="0">
                <a:solidFill>
                  <a:schemeClr val="accent6"/>
                </a:solidFill>
              </a:rPr>
              <a:t>Janina</a:t>
            </a:r>
            <a:r>
              <a:rPr lang="en-US" b="1" dirty="0" smtClean="0">
                <a:solidFill>
                  <a:schemeClr val="accent6"/>
                </a:solidFill>
              </a:rPr>
              <a:t> </a:t>
            </a:r>
            <a:r>
              <a:rPr lang="en-US" b="1" dirty="0" err="1" smtClean="0">
                <a:solidFill>
                  <a:schemeClr val="accent6"/>
                </a:solidFill>
              </a:rPr>
              <a:t>Brutt-Griffler</a:t>
            </a:r>
            <a:r>
              <a:rPr lang="en-US" dirty="0" smtClean="0">
                <a:solidFill>
                  <a:schemeClr val="accent6"/>
                </a:solidFill>
              </a:rPr>
              <a:t> (School of Education)</a:t>
            </a:r>
            <a:endParaRPr lang="en-US" b="1" dirty="0" smtClean="0">
              <a:solidFill>
                <a:schemeClr val="accent6"/>
              </a:solidFill>
            </a:endParaRPr>
          </a:p>
          <a:p>
            <a:pPr>
              <a:buFont typeface="Arial"/>
              <a:buChar char="•"/>
            </a:pPr>
            <a:r>
              <a:rPr lang="en-US" b="1" dirty="0" smtClean="0">
                <a:solidFill>
                  <a:schemeClr val="accent6"/>
                </a:solidFill>
              </a:rPr>
              <a:t> Yu-Ping Chang </a:t>
            </a:r>
            <a:r>
              <a:rPr lang="en-US" dirty="0" smtClean="0">
                <a:solidFill>
                  <a:schemeClr val="accent6"/>
                </a:solidFill>
              </a:rPr>
              <a:t> (Nursing)</a:t>
            </a:r>
            <a:endParaRPr lang="en-US" b="1" dirty="0" smtClean="0">
              <a:solidFill>
                <a:schemeClr val="accent6"/>
              </a:solidFill>
            </a:endParaRPr>
          </a:p>
          <a:p>
            <a:pPr>
              <a:buFont typeface="Arial"/>
              <a:buChar char="•"/>
            </a:pPr>
            <a:r>
              <a:rPr lang="en-US" b="1" dirty="0" smtClean="0">
                <a:solidFill>
                  <a:schemeClr val="accent6"/>
                </a:solidFill>
              </a:rPr>
              <a:t> Andrea </a:t>
            </a:r>
            <a:r>
              <a:rPr lang="en-US" b="1" dirty="0" err="1" smtClean="0">
                <a:solidFill>
                  <a:schemeClr val="accent6"/>
                </a:solidFill>
              </a:rPr>
              <a:t>Costantino</a:t>
            </a:r>
            <a:r>
              <a:rPr lang="en-US" b="1" dirty="0" smtClean="0">
                <a:solidFill>
                  <a:schemeClr val="accent6"/>
                </a:solidFill>
              </a:rPr>
              <a:t> </a:t>
            </a:r>
            <a:r>
              <a:rPr lang="en-US" dirty="0" smtClean="0">
                <a:solidFill>
                  <a:schemeClr val="accent6"/>
                </a:solidFill>
              </a:rPr>
              <a:t>(Campus Living)</a:t>
            </a:r>
            <a:endParaRPr lang="en-US" b="1" dirty="0" smtClean="0">
              <a:solidFill>
                <a:schemeClr val="accent6"/>
              </a:solidFill>
            </a:endParaRPr>
          </a:p>
          <a:p>
            <a:pPr>
              <a:buFont typeface="Arial"/>
              <a:buChar char="•"/>
            </a:pPr>
            <a:r>
              <a:rPr lang="en-US" b="1" dirty="0" smtClean="0">
                <a:solidFill>
                  <a:schemeClr val="accent6"/>
                </a:solidFill>
              </a:rPr>
              <a:t> Colleen </a:t>
            </a:r>
            <a:r>
              <a:rPr lang="en-US" b="1" dirty="0" err="1" smtClean="0">
                <a:solidFill>
                  <a:schemeClr val="accent6"/>
                </a:solidFill>
              </a:rPr>
              <a:t>Culleton</a:t>
            </a:r>
            <a:r>
              <a:rPr lang="en-US" b="1" dirty="0" smtClean="0">
                <a:solidFill>
                  <a:schemeClr val="accent6"/>
                </a:solidFill>
              </a:rPr>
              <a:t> </a:t>
            </a:r>
            <a:r>
              <a:rPr lang="en-US" dirty="0" smtClean="0">
                <a:solidFill>
                  <a:schemeClr val="accent6"/>
                </a:solidFill>
              </a:rPr>
              <a:t>(The Academies)</a:t>
            </a:r>
            <a:endParaRPr lang="en-US" b="1" dirty="0" smtClean="0">
              <a:solidFill>
                <a:schemeClr val="accent6"/>
              </a:solidFill>
            </a:endParaRPr>
          </a:p>
          <a:p>
            <a:pPr>
              <a:buFont typeface="Arial"/>
              <a:buChar char="•"/>
            </a:pPr>
            <a:r>
              <a:rPr lang="en-US" b="1" dirty="0" smtClean="0">
                <a:solidFill>
                  <a:schemeClr val="accent6"/>
                </a:solidFill>
              </a:rPr>
              <a:t> Diane </a:t>
            </a:r>
            <a:r>
              <a:rPr lang="en-US" b="1" dirty="0" err="1" smtClean="0">
                <a:solidFill>
                  <a:schemeClr val="accent6"/>
                </a:solidFill>
              </a:rPr>
              <a:t>Dittmar</a:t>
            </a:r>
            <a:r>
              <a:rPr lang="en-US" b="1" dirty="0" smtClean="0">
                <a:solidFill>
                  <a:schemeClr val="accent6"/>
                </a:solidFill>
              </a:rPr>
              <a:t> </a:t>
            </a:r>
            <a:r>
              <a:rPr lang="en-US" dirty="0" smtClean="0">
                <a:solidFill>
                  <a:schemeClr val="accent6"/>
                </a:solidFill>
              </a:rPr>
              <a:t>(Management)</a:t>
            </a:r>
            <a:endParaRPr lang="en-US" b="1" dirty="0" smtClean="0">
              <a:solidFill>
                <a:schemeClr val="accent6"/>
              </a:solidFill>
            </a:endParaRPr>
          </a:p>
          <a:p>
            <a:pPr>
              <a:buFont typeface="Arial"/>
              <a:buChar char="•"/>
            </a:pPr>
            <a:r>
              <a:rPr lang="en-US" b="1" dirty="0" smtClean="0">
                <a:solidFill>
                  <a:schemeClr val="accent6"/>
                </a:solidFill>
              </a:rPr>
              <a:t> Ellen </a:t>
            </a:r>
            <a:r>
              <a:rPr lang="en-US" b="1" dirty="0" err="1" smtClean="0">
                <a:solidFill>
                  <a:schemeClr val="accent6"/>
                </a:solidFill>
              </a:rPr>
              <a:t>Dussourd</a:t>
            </a:r>
            <a:r>
              <a:rPr lang="en-US" b="1" dirty="0" smtClean="0">
                <a:solidFill>
                  <a:schemeClr val="accent6"/>
                </a:solidFill>
              </a:rPr>
              <a:t> </a:t>
            </a:r>
            <a:r>
              <a:rPr lang="en-US" dirty="0" smtClean="0">
                <a:solidFill>
                  <a:schemeClr val="accent6"/>
                </a:solidFill>
              </a:rPr>
              <a:t>(Director of ISSS)</a:t>
            </a:r>
            <a:endParaRPr lang="en-US" b="1" dirty="0" smtClean="0">
              <a:solidFill>
                <a:schemeClr val="accent6"/>
              </a:solidFill>
            </a:endParaRPr>
          </a:p>
          <a:p>
            <a:pPr>
              <a:buFont typeface="Arial"/>
              <a:buChar char="•"/>
            </a:pPr>
            <a:r>
              <a:rPr lang="en-US" b="1" dirty="0" smtClean="0">
                <a:solidFill>
                  <a:schemeClr val="accent6"/>
                </a:solidFill>
              </a:rPr>
              <a:t> Sandra Flash </a:t>
            </a:r>
            <a:r>
              <a:rPr lang="en-US" dirty="0" smtClean="0">
                <a:solidFill>
                  <a:schemeClr val="accent6"/>
                </a:solidFill>
              </a:rPr>
              <a:t>(Academic and Student Affairs)</a:t>
            </a:r>
            <a:endParaRPr lang="en-US" b="1" dirty="0" smtClean="0">
              <a:solidFill>
                <a:schemeClr val="accent6"/>
              </a:solidFill>
            </a:endParaRPr>
          </a:p>
          <a:p>
            <a:pPr>
              <a:buFont typeface="Arial"/>
              <a:buChar char="•"/>
            </a:pPr>
            <a:r>
              <a:rPr lang="en-US" b="1" dirty="0" smtClean="0">
                <a:solidFill>
                  <a:schemeClr val="accent6"/>
                </a:solidFill>
              </a:rPr>
              <a:t> Lindsey Hallman</a:t>
            </a:r>
            <a:r>
              <a:rPr lang="en-US" dirty="0" smtClean="0">
                <a:solidFill>
                  <a:schemeClr val="accent6"/>
                </a:solidFill>
              </a:rPr>
              <a:t> (Undergraduate Education)</a:t>
            </a:r>
          </a:p>
          <a:p>
            <a:pPr>
              <a:buFont typeface="Arial"/>
              <a:buChar char="•"/>
            </a:pPr>
            <a:r>
              <a:rPr lang="en-US" dirty="0" smtClean="0">
                <a:solidFill>
                  <a:schemeClr val="accent6"/>
                </a:solidFill>
              </a:rPr>
              <a:t> </a:t>
            </a:r>
            <a:r>
              <a:rPr lang="en-US" b="1" dirty="0" smtClean="0">
                <a:solidFill>
                  <a:schemeClr val="accent6"/>
                </a:solidFill>
              </a:rPr>
              <a:t>Graham </a:t>
            </a:r>
            <a:r>
              <a:rPr lang="en-US" b="1" dirty="0" err="1" smtClean="0">
                <a:solidFill>
                  <a:schemeClr val="accent6"/>
                </a:solidFill>
              </a:rPr>
              <a:t>Hammill</a:t>
            </a:r>
            <a:r>
              <a:rPr lang="en-US" b="1" dirty="0" smtClean="0">
                <a:solidFill>
                  <a:schemeClr val="accent6"/>
                </a:solidFill>
              </a:rPr>
              <a:t> </a:t>
            </a:r>
            <a:r>
              <a:rPr lang="en-US" dirty="0" smtClean="0">
                <a:solidFill>
                  <a:schemeClr val="accent6"/>
                </a:solidFill>
              </a:rPr>
              <a:t>(Graduate School)</a:t>
            </a:r>
          </a:p>
          <a:p>
            <a:pPr>
              <a:buFont typeface="Arial"/>
              <a:buChar char="•"/>
            </a:pPr>
            <a:r>
              <a:rPr lang="en-US" dirty="0" smtClean="0">
                <a:solidFill>
                  <a:schemeClr val="accent6"/>
                </a:solidFill>
              </a:rPr>
              <a:t> </a:t>
            </a:r>
            <a:r>
              <a:rPr lang="en-US" b="1" dirty="0" smtClean="0">
                <a:solidFill>
                  <a:schemeClr val="accent6"/>
                </a:solidFill>
              </a:rPr>
              <a:t>Christine Human </a:t>
            </a:r>
            <a:r>
              <a:rPr lang="en-US" dirty="0" smtClean="0">
                <a:solidFill>
                  <a:schemeClr val="accent6"/>
                </a:solidFill>
              </a:rPr>
              <a:t>(Engineering)</a:t>
            </a:r>
          </a:p>
          <a:p>
            <a:pPr>
              <a:buFont typeface="Arial"/>
              <a:buChar char="•"/>
            </a:pPr>
            <a:r>
              <a:rPr lang="en-US" dirty="0" smtClean="0">
                <a:solidFill>
                  <a:schemeClr val="accent6"/>
                </a:solidFill>
              </a:rPr>
              <a:t> </a:t>
            </a:r>
            <a:r>
              <a:rPr lang="en-US" b="1" dirty="0" smtClean="0">
                <a:solidFill>
                  <a:schemeClr val="accent6"/>
                </a:solidFill>
              </a:rPr>
              <a:t>Wei Loon Leong </a:t>
            </a:r>
            <a:r>
              <a:rPr lang="en-US" dirty="0" smtClean="0">
                <a:solidFill>
                  <a:schemeClr val="accent6"/>
                </a:solidFill>
              </a:rPr>
              <a:t>(Alumni Affairs)</a:t>
            </a:r>
          </a:p>
          <a:p>
            <a:pPr>
              <a:buFont typeface="Arial"/>
              <a:buChar char="•"/>
            </a:pPr>
            <a:r>
              <a:rPr lang="en-US" dirty="0" smtClean="0">
                <a:solidFill>
                  <a:schemeClr val="accent6"/>
                </a:solidFill>
              </a:rPr>
              <a:t> </a:t>
            </a:r>
            <a:r>
              <a:rPr lang="en-US" b="1" dirty="0" smtClean="0">
                <a:solidFill>
                  <a:schemeClr val="accent6"/>
                </a:solidFill>
              </a:rPr>
              <a:t>Teresa Miller </a:t>
            </a:r>
            <a:r>
              <a:rPr lang="en-US" dirty="0" smtClean="0">
                <a:solidFill>
                  <a:schemeClr val="accent6"/>
                </a:solidFill>
              </a:rPr>
              <a:t>(Equity and Inclusion)</a:t>
            </a:r>
          </a:p>
          <a:p>
            <a:pPr>
              <a:buFont typeface="Arial"/>
              <a:buChar char="•"/>
            </a:pPr>
            <a:r>
              <a:rPr lang="en-US" b="1" dirty="0" smtClean="0">
                <a:solidFill>
                  <a:schemeClr val="accent6"/>
                </a:solidFill>
              </a:rPr>
              <a:t> Erin O’Brien </a:t>
            </a:r>
            <a:r>
              <a:rPr lang="en-US" dirty="0" smtClean="0">
                <a:solidFill>
                  <a:schemeClr val="accent6"/>
                </a:solidFill>
              </a:rPr>
              <a:t>(Management)</a:t>
            </a:r>
            <a:endParaRPr lang="en-US" b="1" dirty="0" smtClean="0">
              <a:solidFill>
                <a:schemeClr val="accent6"/>
              </a:solidFill>
            </a:endParaRPr>
          </a:p>
          <a:p>
            <a:endParaRPr lang="en-US" dirty="0"/>
          </a:p>
        </p:txBody>
      </p:sp>
      <p:sp>
        <p:nvSpPr>
          <p:cNvPr id="8" name="TextBox 7"/>
          <p:cNvSpPr txBox="1"/>
          <p:nvPr/>
        </p:nvSpPr>
        <p:spPr>
          <a:xfrm>
            <a:off x="5181600" y="1524000"/>
            <a:ext cx="4114800" cy="4247317"/>
          </a:xfrm>
          <a:prstGeom prst="rect">
            <a:avLst/>
          </a:prstGeom>
          <a:noFill/>
        </p:spPr>
        <p:txBody>
          <a:bodyPr wrap="square" rtlCol="0">
            <a:spAutoFit/>
          </a:bodyPr>
          <a:lstStyle/>
          <a:p>
            <a:pPr>
              <a:buClr>
                <a:schemeClr val="accent6"/>
              </a:buClr>
              <a:buFont typeface="Arial"/>
              <a:buChar char="•"/>
            </a:pPr>
            <a:r>
              <a:rPr lang="en-US" b="1" dirty="0" smtClean="0"/>
              <a:t> </a:t>
            </a:r>
            <a:r>
              <a:rPr lang="en-US" b="1" dirty="0" smtClean="0">
                <a:solidFill>
                  <a:schemeClr val="accent6"/>
                </a:solidFill>
              </a:rPr>
              <a:t>Keith Otto </a:t>
            </a:r>
            <a:r>
              <a:rPr lang="en-US" dirty="0" smtClean="0">
                <a:solidFill>
                  <a:schemeClr val="accent6"/>
                </a:solidFill>
              </a:rPr>
              <a:t>(ESL)</a:t>
            </a:r>
          </a:p>
          <a:p>
            <a:pPr>
              <a:buClr>
                <a:schemeClr val="accent6"/>
              </a:buClr>
              <a:buFont typeface="Arial"/>
              <a:buChar char="•"/>
            </a:pPr>
            <a:r>
              <a:rPr lang="en-US" b="1" dirty="0" smtClean="0">
                <a:solidFill>
                  <a:schemeClr val="accent6"/>
                </a:solidFill>
              </a:rPr>
              <a:t> </a:t>
            </a:r>
            <a:r>
              <a:rPr lang="en-US" b="1" dirty="0" err="1" smtClean="0">
                <a:solidFill>
                  <a:schemeClr val="accent6"/>
                </a:solidFill>
              </a:rPr>
              <a:t>Mulchand</a:t>
            </a:r>
            <a:r>
              <a:rPr lang="en-US" b="1" dirty="0" smtClean="0">
                <a:solidFill>
                  <a:schemeClr val="accent6"/>
                </a:solidFill>
              </a:rPr>
              <a:t> Patel </a:t>
            </a:r>
            <a:r>
              <a:rPr lang="en-US" dirty="0" smtClean="0">
                <a:solidFill>
                  <a:schemeClr val="accent6"/>
                </a:solidFill>
              </a:rPr>
              <a:t>(Biochemistry)</a:t>
            </a:r>
          </a:p>
          <a:p>
            <a:pPr>
              <a:buClr>
                <a:schemeClr val="accent6"/>
              </a:buClr>
              <a:buFont typeface="Arial"/>
              <a:buChar char="•"/>
            </a:pPr>
            <a:r>
              <a:rPr lang="en-US" b="1" dirty="0" smtClean="0">
                <a:solidFill>
                  <a:schemeClr val="accent6"/>
                </a:solidFill>
              </a:rPr>
              <a:t> Shannon Phillips </a:t>
            </a:r>
            <a:r>
              <a:rPr lang="en-US" dirty="0" smtClean="0">
                <a:solidFill>
                  <a:schemeClr val="accent6"/>
                </a:solidFill>
              </a:rPr>
              <a:t>(Architecture)</a:t>
            </a:r>
          </a:p>
          <a:p>
            <a:pPr>
              <a:buClr>
                <a:schemeClr val="accent6"/>
              </a:buClr>
              <a:buFont typeface="Arial"/>
              <a:buChar char="•"/>
            </a:pPr>
            <a:r>
              <a:rPr lang="en-US" b="1" dirty="0" smtClean="0">
                <a:solidFill>
                  <a:schemeClr val="accent6"/>
                </a:solidFill>
              </a:rPr>
              <a:t> Jessie </a:t>
            </a:r>
            <a:r>
              <a:rPr lang="en-US" b="1" dirty="0" err="1" smtClean="0">
                <a:solidFill>
                  <a:schemeClr val="accent6"/>
                </a:solidFill>
              </a:rPr>
              <a:t>Poon</a:t>
            </a:r>
            <a:r>
              <a:rPr lang="en-US" b="1" dirty="0" smtClean="0">
                <a:solidFill>
                  <a:schemeClr val="accent6"/>
                </a:solidFill>
              </a:rPr>
              <a:t> </a:t>
            </a:r>
            <a:r>
              <a:rPr lang="en-US" dirty="0" smtClean="0">
                <a:solidFill>
                  <a:schemeClr val="accent6"/>
                </a:solidFill>
              </a:rPr>
              <a:t>(Geography)</a:t>
            </a:r>
          </a:p>
          <a:p>
            <a:pPr>
              <a:buClr>
                <a:schemeClr val="accent6"/>
              </a:buClr>
              <a:buFont typeface="Arial"/>
              <a:buChar char="•"/>
            </a:pPr>
            <a:r>
              <a:rPr lang="en-US" b="1" dirty="0" smtClean="0">
                <a:solidFill>
                  <a:schemeClr val="accent6"/>
                </a:solidFill>
              </a:rPr>
              <a:t> Gina Prescott </a:t>
            </a:r>
            <a:r>
              <a:rPr lang="en-US" dirty="0" smtClean="0">
                <a:solidFill>
                  <a:schemeClr val="accent6"/>
                </a:solidFill>
              </a:rPr>
              <a:t>(Pharmacy)</a:t>
            </a:r>
          </a:p>
          <a:p>
            <a:pPr>
              <a:buClr>
                <a:schemeClr val="accent6"/>
              </a:buClr>
              <a:buFont typeface="Arial"/>
              <a:buChar char="•"/>
            </a:pPr>
            <a:r>
              <a:rPr lang="en-US" b="1" dirty="0" smtClean="0">
                <a:solidFill>
                  <a:schemeClr val="accent6"/>
                </a:solidFill>
              </a:rPr>
              <a:t> Barbara Ricotta </a:t>
            </a:r>
            <a:r>
              <a:rPr lang="en-US" dirty="0" smtClean="0">
                <a:solidFill>
                  <a:schemeClr val="accent6"/>
                </a:solidFill>
              </a:rPr>
              <a:t>(Student Affairs)</a:t>
            </a:r>
          </a:p>
          <a:p>
            <a:pPr>
              <a:buClr>
                <a:schemeClr val="accent6"/>
              </a:buClr>
              <a:buFont typeface="Arial"/>
              <a:buChar char="•"/>
            </a:pPr>
            <a:r>
              <a:rPr lang="en-US" b="1" dirty="0" smtClean="0">
                <a:solidFill>
                  <a:schemeClr val="accent6"/>
                </a:solidFill>
              </a:rPr>
              <a:t> Joseph Schneider</a:t>
            </a:r>
            <a:r>
              <a:rPr lang="en-US" dirty="0" smtClean="0">
                <a:solidFill>
                  <a:schemeClr val="accent6"/>
                </a:solidFill>
              </a:rPr>
              <a:t> (Law School)</a:t>
            </a:r>
          </a:p>
          <a:p>
            <a:pPr>
              <a:buClr>
                <a:schemeClr val="accent6"/>
              </a:buClr>
              <a:buFont typeface="Arial"/>
              <a:buChar char="•"/>
            </a:pPr>
            <a:r>
              <a:rPr lang="en-US" b="1" dirty="0" smtClean="0">
                <a:solidFill>
                  <a:schemeClr val="accent6"/>
                </a:solidFill>
              </a:rPr>
              <a:t> </a:t>
            </a:r>
            <a:r>
              <a:rPr lang="en-US" b="1" dirty="0" err="1" smtClean="0">
                <a:solidFill>
                  <a:schemeClr val="accent6"/>
                </a:solidFill>
              </a:rPr>
              <a:t>Korydon</a:t>
            </a:r>
            <a:r>
              <a:rPr lang="en-US" b="1" dirty="0" smtClean="0">
                <a:solidFill>
                  <a:schemeClr val="accent6"/>
                </a:solidFill>
              </a:rPr>
              <a:t> Smith </a:t>
            </a:r>
            <a:r>
              <a:rPr lang="en-US" dirty="0" smtClean="0">
                <a:solidFill>
                  <a:schemeClr val="accent6"/>
                </a:solidFill>
              </a:rPr>
              <a:t>(Architecture)</a:t>
            </a:r>
          </a:p>
          <a:p>
            <a:pPr>
              <a:buClr>
                <a:schemeClr val="accent6"/>
              </a:buClr>
              <a:buFont typeface="Arial"/>
              <a:buChar char="•"/>
            </a:pPr>
            <a:r>
              <a:rPr lang="en-US" b="1" dirty="0" smtClean="0">
                <a:solidFill>
                  <a:schemeClr val="accent6"/>
                </a:solidFill>
              </a:rPr>
              <a:t> John Stone </a:t>
            </a:r>
            <a:r>
              <a:rPr lang="en-US" dirty="0" smtClean="0">
                <a:solidFill>
                  <a:schemeClr val="accent6"/>
                </a:solidFill>
              </a:rPr>
              <a:t>(Public Health)</a:t>
            </a:r>
          </a:p>
          <a:p>
            <a:pPr>
              <a:buClr>
                <a:schemeClr val="accent6"/>
              </a:buClr>
              <a:buFont typeface="Arial"/>
              <a:buChar char="•"/>
            </a:pPr>
            <a:r>
              <a:rPr lang="en-US" b="1" dirty="0" smtClean="0">
                <a:solidFill>
                  <a:schemeClr val="accent6"/>
                </a:solidFill>
              </a:rPr>
              <a:t> Cheryl </a:t>
            </a:r>
            <a:r>
              <a:rPr lang="en-US" b="1" dirty="0" err="1" smtClean="0">
                <a:solidFill>
                  <a:schemeClr val="accent6"/>
                </a:solidFill>
              </a:rPr>
              <a:t>Taplin</a:t>
            </a:r>
            <a:r>
              <a:rPr lang="en-US" b="1" dirty="0" smtClean="0">
                <a:solidFill>
                  <a:schemeClr val="accent6"/>
                </a:solidFill>
              </a:rPr>
              <a:t> </a:t>
            </a:r>
            <a:r>
              <a:rPr lang="en-US" dirty="0" smtClean="0">
                <a:solidFill>
                  <a:schemeClr val="accent6"/>
                </a:solidFill>
              </a:rPr>
              <a:t>(Student Success 	and Retention)</a:t>
            </a:r>
          </a:p>
          <a:p>
            <a:pPr>
              <a:buClr>
                <a:schemeClr val="accent6"/>
              </a:buClr>
              <a:buFont typeface="Arial"/>
              <a:buChar char="•"/>
            </a:pPr>
            <a:r>
              <a:rPr lang="en-US" b="1" dirty="0" smtClean="0">
                <a:solidFill>
                  <a:schemeClr val="accent6"/>
                </a:solidFill>
              </a:rPr>
              <a:t> Carol Van </a:t>
            </a:r>
            <a:r>
              <a:rPr lang="en-US" b="1" dirty="0" err="1" smtClean="0">
                <a:solidFill>
                  <a:schemeClr val="accent6"/>
                </a:solidFill>
              </a:rPr>
              <a:t>Zile-Tamsen</a:t>
            </a:r>
            <a:r>
              <a:rPr lang="en-US" b="1" dirty="0" smtClean="0">
                <a:solidFill>
                  <a:schemeClr val="accent6"/>
                </a:solidFill>
              </a:rPr>
              <a:t> </a:t>
            </a:r>
            <a:r>
              <a:rPr lang="en-US" dirty="0" smtClean="0">
                <a:solidFill>
                  <a:schemeClr val="accent6"/>
                </a:solidFill>
              </a:rPr>
              <a:t>(Center for </a:t>
            </a:r>
          </a:p>
          <a:p>
            <a:pPr>
              <a:buClr>
                <a:schemeClr val="accent6"/>
              </a:buClr>
            </a:pPr>
            <a:r>
              <a:rPr lang="en-US" dirty="0">
                <a:solidFill>
                  <a:schemeClr val="accent6"/>
                </a:solidFill>
              </a:rPr>
              <a:t> </a:t>
            </a:r>
            <a:r>
              <a:rPr lang="en-US" dirty="0" smtClean="0">
                <a:solidFill>
                  <a:schemeClr val="accent6"/>
                </a:solidFill>
              </a:rPr>
              <a:t>                 Educational Innovation)</a:t>
            </a:r>
          </a:p>
          <a:p>
            <a:pPr>
              <a:buClr>
                <a:schemeClr val="accent6"/>
              </a:buClr>
              <a:buFont typeface="Arial"/>
              <a:buChar char="•"/>
            </a:pPr>
            <a:r>
              <a:rPr lang="en-US" b="1" dirty="0" smtClean="0">
                <a:solidFill>
                  <a:schemeClr val="accent6"/>
                </a:solidFill>
              </a:rPr>
              <a:t> Hilary Weaver </a:t>
            </a:r>
            <a:r>
              <a:rPr lang="en-US" dirty="0" smtClean="0">
                <a:solidFill>
                  <a:schemeClr val="accent6"/>
                </a:solidFill>
              </a:rPr>
              <a:t>(Social Work)</a:t>
            </a:r>
          </a:p>
          <a:p>
            <a:pPr>
              <a:buClr>
                <a:schemeClr val="accent6"/>
              </a:buClr>
              <a:buFont typeface="Arial"/>
              <a:buChar char="•"/>
            </a:pPr>
            <a:r>
              <a:rPr lang="en-US" b="1" dirty="0" smtClean="0">
                <a:solidFill>
                  <a:schemeClr val="accent6"/>
                </a:solidFill>
              </a:rPr>
              <a:t> Lauren Young </a:t>
            </a:r>
            <a:r>
              <a:rPr lang="en-US" dirty="0" smtClean="0">
                <a:solidFill>
                  <a:schemeClr val="accent6"/>
                </a:solidFill>
              </a:rPr>
              <a:t>(Institutional 	Analysis)</a:t>
            </a:r>
            <a:endParaRPr lang="en-US" b="1" dirty="0"/>
          </a:p>
        </p:txBody>
      </p:sp>
    </p:spTree>
    <p:extLst>
      <p:ext uri="{BB962C8B-B14F-4D97-AF65-F5344CB8AC3E}">
        <p14:creationId xmlns:p14="http://schemas.microsoft.com/office/powerpoint/2010/main" val="61287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p>
            <a:pPr algn="ctr"/>
            <a:r>
              <a:rPr lang="en-US" b="1" dirty="0" smtClean="0">
                <a:solidFill>
                  <a:srgbClr val="2D2D8A"/>
                </a:solidFill>
                <a:latin typeface="Calibri" pitchFamily="34" charset="0"/>
                <a:cs typeface="Calibri" pitchFamily="34" charset="0"/>
              </a:rPr>
              <a:t>The Charge</a:t>
            </a:r>
            <a:endParaRPr lang="en-US"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p:txBody>
          <a:bodyPr/>
          <a:lstStyle/>
          <a:p>
            <a:endParaRPr lang="en-US" dirty="0"/>
          </a:p>
          <a:p>
            <a:endParaRPr lang="en-US" dirty="0"/>
          </a:p>
        </p:txBody>
      </p:sp>
      <p:pic>
        <p:nvPicPr>
          <p:cNvPr id="25" name="Picture 24" descr="BestPractice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600200"/>
            <a:ext cx="8432800" cy="510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85800"/>
          </a:xfrm>
        </p:spPr>
        <p:txBody>
          <a:bodyPr/>
          <a:lstStyle/>
          <a:p>
            <a:pPr algn="ctr"/>
            <a:r>
              <a:rPr lang="en-US" sz="3400" b="1" dirty="0" smtClean="0">
                <a:solidFill>
                  <a:srgbClr val="2D2D8A"/>
                </a:solidFill>
                <a:latin typeface="Calibri" pitchFamily="34" charset="0"/>
                <a:cs typeface="Calibri" pitchFamily="34" charset="0"/>
              </a:rPr>
              <a:t>The Methodology</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p:txBody>
          <a:bodyPr/>
          <a:lstStyle/>
          <a:p>
            <a:endParaRPr lang="en-US" dirty="0"/>
          </a:p>
          <a:p>
            <a:endParaRPr lang="en-US" dirty="0"/>
          </a:p>
        </p:txBody>
      </p:sp>
      <p:pic>
        <p:nvPicPr>
          <p:cNvPr id="5" name="Picture 4" descr="Methodology_Diagr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600200"/>
            <a:ext cx="7010400" cy="5105400"/>
          </a:xfrm>
          <a:prstGeom prst="rect">
            <a:avLst/>
          </a:prstGeom>
        </p:spPr>
      </p:pic>
    </p:spTree>
    <p:extLst>
      <p:ext uri="{BB962C8B-B14F-4D97-AF65-F5344CB8AC3E}">
        <p14:creationId xmlns:p14="http://schemas.microsoft.com/office/powerpoint/2010/main" val="216948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762000"/>
            <a:ext cx="7772400" cy="729948"/>
          </a:xfrm>
        </p:spPr>
        <p:txBody>
          <a:bodyPr/>
          <a:lstStyle/>
          <a:p>
            <a:pPr algn="ctr"/>
            <a:r>
              <a:rPr lang="en-US" sz="3400" b="1" dirty="0" smtClean="0">
                <a:solidFill>
                  <a:srgbClr val="2D2D8A"/>
                </a:solidFill>
                <a:latin typeface="Calibri" pitchFamily="34" charset="0"/>
                <a:cs typeface="Calibri" pitchFamily="34" charset="0"/>
              </a:rPr>
              <a:t>Timeline</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p:txBody>
          <a:bodyPr/>
          <a:lstStyle/>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70" y="1143000"/>
            <a:ext cx="7249459" cy="5638800"/>
          </a:xfrm>
          <a:prstGeom prst="rect">
            <a:avLst/>
          </a:prstGeom>
        </p:spPr>
      </p:pic>
    </p:spTree>
    <p:extLst>
      <p:ext uri="{BB962C8B-B14F-4D97-AF65-F5344CB8AC3E}">
        <p14:creationId xmlns:p14="http://schemas.microsoft.com/office/powerpoint/2010/main" val="943897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794052"/>
            <a:ext cx="7772400" cy="729948"/>
          </a:xfrm>
        </p:spPr>
        <p:txBody>
          <a:bodyPr/>
          <a:lstStyle/>
          <a:p>
            <a:pPr algn="ctr"/>
            <a:r>
              <a:rPr lang="en-US" sz="3400" b="1" dirty="0" smtClean="0">
                <a:solidFill>
                  <a:srgbClr val="2D2D8A"/>
                </a:solidFill>
                <a:latin typeface="Calibri" pitchFamily="34" charset="0"/>
                <a:cs typeface="Calibri" pitchFamily="34" charset="0"/>
              </a:rPr>
              <a:t>54 Key Recommendations</a:t>
            </a:r>
            <a:endParaRPr lang="en-US" sz="3400" b="1" dirty="0">
              <a:solidFill>
                <a:srgbClr val="2D2D8A"/>
              </a:solidFill>
              <a:latin typeface="Calibri" pitchFamily="34" charset="0"/>
              <a:cs typeface="Calibri" pitchFamily="34" charset="0"/>
            </a:endParaRPr>
          </a:p>
        </p:txBody>
      </p:sp>
      <p:sp>
        <p:nvSpPr>
          <p:cNvPr id="4" name="Content Placeholder 3"/>
          <p:cNvSpPr>
            <a:spLocks noGrp="1"/>
          </p:cNvSpPr>
          <p:nvPr>
            <p:ph idx="1"/>
          </p:nvPr>
        </p:nvSpPr>
        <p:spPr>
          <a:xfrm>
            <a:off x="653143" y="1752600"/>
            <a:ext cx="7772400" cy="4495800"/>
          </a:xfrm>
        </p:spPr>
        <p:txBody>
          <a:bodyPr/>
          <a:lstStyle/>
          <a:p>
            <a:pPr>
              <a:spcAft>
                <a:spcPts val="600"/>
              </a:spcAft>
              <a:buClr>
                <a:schemeClr val="accent6"/>
              </a:buClr>
              <a:buFont typeface="Arial" pitchFamily="34" charset="0"/>
              <a:buChar char="•"/>
            </a:pPr>
            <a:r>
              <a:rPr lang="en-US" sz="2200" dirty="0" smtClean="0">
                <a:solidFill>
                  <a:schemeClr val="accent2"/>
                </a:solidFill>
                <a:latin typeface="Calibri" pitchFamily="34" charset="0"/>
                <a:ea typeface="ＭＳ Ｐゴシック" pitchFamily="34" charset="-128"/>
                <a:cs typeface="Calibri" pitchFamily="34" charset="0"/>
              </a:rPr>
              <a:t>12 recommendations that would require funding (A1-12; report page 58-60)</a:t>
            </a:r>
          </a:p>
          <a:p>
            <a:pPr>
              <a:spcAft>
                <a:spcPts val="600"/>
              </a:spcAft>
              <a:buClr>
                <a:schemeClr val="accent6"/>
              </a:buClr>
              <a:buFont typeface="Arial" pitchFamily="34" charset="0"/>
              <a:buChar char="•"/>
            </a:pPr>
            <a:r>
              <a:rPr lang="en-US" sz="2200" dirty="0" smtClean="0">
                <a:solidFill>
                  <a:schemeClr val="accent2"/>
                </a:solidFill>
                <a:latin typeface="Calibri" pitchFamily="34" charset="0"/>
                <a:ea typeface="ＭＳ Ｐゴシック" pitchFamily="34" charset="-128"/>
                <a:cs typeface="Calibri" pitchFamily="34" charset="0"/>
              </a:rPr>
              <a:t>39 recommendations that would not require funding (B1-39; report page 60-65)</a:t>
            </a:r>
          </a:p>
          <a:p>
            <a:endParaRPr lang="en-US" dirty="0">
              <a:latin typeface="Georgia" pitchFamily="18" charset="0"/>
              <a:ea typeface="ＭＳ Ｐゴシック" pitchFamily="34" charset="-128"/>
            </a:endParaRPr>
          </a:p>
        </p:txBody>
      </p:sp>
    </p:spTree>
    <p:extLst>
      <p:ext uri="{BB962C8B-B14F-4D97-AF65-F5344CB8AC3E}">
        <p14:creationId xmlns:p14="http://schemas.microsoft.com/office/powerpoint/2010/main" val="489430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txDef>
      <a:spPr>
        <a:noFill/>
      </a:spPr>
      <a:bodyPr wrap="square" rtlCol="0">
        <a:spAutoFit/>
      </a:bodyPr>
      <a:lstStyle>
        <a:defPPr>
          <a:defRPr dirty="0"/>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7544</TotalTime>
  <Words>679</Words>
  <Application>Microsoft Office PowerPoint</Application>
  <PresentationFormat>On-screen Show (4:3)</PresentationFormat>
  <Paragraphs>87</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5_Office Theme</vt:lpstr>
      <vt:lpstr>Provost’s Task Force  on Inclusion and Engagement of International Students at UB</vt:lpstr>
      <vt:lpstr>PowerPoint Presentation</vt:lpstr>
      <vt:lpstr>Outline</vt:lpstr>
      <vt:lpstr>Timeline Presentations and Feedback  </vt:lpstr>
      <vt:lpstr>Task Force Membership:</vt:lpstr>
      <vt:lpstr>The Charge</vt:lpstr>
      <vt:lpstr>The Methodology</vt:lpstr>
      <vt:lpstr>Timeline</vt:lpstr>
      <vt:lpstr>54 Key Recommendations</vt:lpstr>
      <vt:lpstr>Selection of Key Recommendations</vt:lpstr>
      <vt:lpstr>Selection of Key Recommendations</vt:lpstr>
      <vt:lpstr>Selection of Key Recommendations</vt:lpstr>
      <vt:lpstr>PowerPoint Presentation</vt:lpstr>
      <vt:lpstr>Next Steps</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Lauren</dc:creator>
  <cp:lastModifiedBy>Allen, Lindsay</cp:lastModifiedBy>
  <cp:revision>591</cp:revision>
  <cp:lastPrinted>2016-02-12T20:13:34Z</cp:lastPrinted>
  <dcterms:created xsi:type="dcterms:W3CDTF">2015-12-09T15:47:04Z</dcterms:created>
  <dcterms:modified xsi:type="dcterms:W3CDTF">2017-04-05T13:37:19Z</dcterms:modified>
</cp:coreProperties>
</file>